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handoutMasterIdLst>
    <p:handoutMasterId r:id="rId50"/>
  </p:handoutMasterIdLst>
  <p:sldIdLst>
    <p:sldId id="306" r:id="rId2"/>
    <p:sldId id="311" r:id="rId3"/>
    <p:sldId id="259" r:id="rId4"/>
    <p:sldId id="258" r:id="rId5"/>
    <p:sldId id="304" r:id="rId6"/>
    <p:sldId id="276" r:id="rId7"/>
    <p:sldId id="303" r:id="rId8"/>
    <p:sldId id="321" r:id="rId9"/>
    <p:sldId id="322" r:id="rId10"/>
    <p:sldId id="323" r:id="rId11"/>
    <p:sldId id="324" r:id="rId12"/>
    <p:sldId id="263" r:id="rId13"/>
    <p:sldId id="257" r:id="rId14"/>
    <p:sldId id="277" r:id="rId15"/>
    <p:sldId id="261" r:id="rId16"/>
    <p:sldId id="308" r:id="rId17"/>
    <p:sldId id="307" r:id="rId18"/>
    <p:sldId id="265" r:id="rId19"/>
    <p:sldId id="309" r:id="rId20"/>
    <p:sldId id="273" r:id="rId21"/>
    <p:sldId id="310" r:id="rId22"/>
    <p:sldId id="274" r:id="rId23"/>
    <p:sldId id="301" r:id="rId24"/>
    <p:sldId id="302" r:id="rId25"/>
    <p:sldId id="278" r:id="rId26"/>
    <p:sldId id="280" r:id="rId27"/>
    <p:sldId id="298" r:id="rId28"/>
    <p:sldId id="299" r:id="rId29"/>
    <p:sldId id="300" r:id="rId30"/>
    <p:sldId id="279" r:id="rId31"/>
    <p:sldId id="281" r:id="rId32"/>
    <p:sldId id="282" r:id="rId33"/>
    <p:sldId id="283" r:id="rId34"/>
    <p:sldId id="284" r:id="rId35"/>
    <p:sldId id="285" r:id="rId36"/>
    <p:sldId id="286" r:id="rId37"/>
    <p:sldId id="287" r:id="rId38"/>
    <p:sldId id="288" r:id="rId39"/>
    <p:sldId id="312" r:id="rId40"/>
    <p:sldId id="313" r:id="rId41"/>
    <p:sldId id="314" r:id="rId42"/>
    <p:sldId id="315" r:id="rId43"/>
    <p:sldId id="316" r:id="rId44"/>
    <p:sldId id="317" r:id="rId45"/>
    <p:sldId id="318" r:id="rId46"/>
    <p:sldId id="319" r:id="rId47"/>
    <p:sldId id="320" r:id="rId48"/>
  </p:sldIdLst>
  <p:sldSz cx="9144000" cy="6858000" type="screen4x3"/>
  <p:notesSz cx="8582025" cy="58832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883" autoAdjust="0"/>
  </p:normalViewPr>
  <p:slideViewPr>
    <p:cSldViewPr>
      <p:cViewPr varScale="1">
        <p:scale>
          <a:sx n="67" d="100"/>
          <a:sy n="67" d="100"/>
        </p:scale>
        <p:origin x="1476" y="6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718878" cy="294164"/>
          </a:xfrm>
          <a:prstGeom prst="rect">
            <a:avLst/>
          </a:prstGeom>
        </p:spPr>
        <p:txBody>
          <a:bodyPr vert="horz" lIns="82653" tIns="41326" rIns="82653" bIns="41326" rtlCol="0"/>
          <a:lstStyle>
            <a:lvl1pPr algn="l">
              <a:defRPr sz="1100"/>
            </a:lvl1pPr>
          </a:lstStyle>
          <a:p>
            <a:endParaRPr lang="en-MY"/>
          </a:p>
        </p:txBody>
      </p:sp>
      <p:sp>
        <p:nvSpPr>
          <p:cNvPr id="3" name="Date Placeholder 2"/>
          <p:cNvSpPr>
            <a:spLocks noGrp="1"/>
          </p:cNvSpPr>
          <p:nvPr>
            <p:ph type="dt" sz="quarter" idx="1"/>
          </p:nvPr>
        </p:nvSpPr>
        <p:spPr>
          <a:xfrm>
            <a:off x="4861161" y="0"/>
            <a:ext cx="3718878" cy="294164"/>
          </a:xfrm>
          <a:prstGeom prst="rect">
            <a:avLst/>
          </a:prstGeom>
        </p:spPr>
        <p:txBody>
          <a:bodyPr vert="horz" lIns="82653" tIns="41326" rIns="82653" bIns="41326" rtlCol="0"/>
          <a:lstStyle>
            <a:lvl1pPr algn="r">
              <a:defRPr sz="1100"/>
            </a:lvl1pPr>
          </a:lstStyle>
          <a:p>
            <a:fld id="{F89ECA31-82E4-420C-A887-9B85EA95F491}" type="datetimeFigureOut">
              <a:rPr lang="en-MY" smtClean="0"/>
              <a:t>9/12/2017</a:t>
            </a:fld>
            <a:endParaRPr lang="en-MY"/>
          </a:p>
        </p:txBody>
      </p:sp>
      <p:sp>
        <p:nvSpPr>
          <p:cNvPr id="4" name="Footer Placeholder 3"/>
          <p:cNvSpPr>
            <a:spLocks noGrp="1"/>
          </p:cNvSpPr>
          <p:nvPr>
            <p:ph type="ftr" sz="quarter" idx="2"/>
          </p:nvPr>
        </p:nvSpPr>
        <p:spPr>
          <a:xfrm>
            <a:off x="0" y="5588090"/>
            <a:ext cx="3718878" cy="294164"/>
          </a:xfrm>
          <a:prstGeom prst="rect">
            <a:avLst/>
          </a:prstGeom>
        </p:spPr>
        <p:txBody>
          <a:bodyPr vert="horz" lIns="82653" tIns="41326" rIns="82653" bIns="41326" rtlCol="0" anchor="b"/>
          <a:lstStyle>
            <a:lvl1pPr algn="l">
              <a:defRPr sz="1100"/>
            </a:lvl1pPr>
          </a:lstStyle>
          <a:p>
            <a:endParaRPr lang="en-MY"/>
          </a:p>
        </p:txBody>
      </p:sp>
      <p:sp>
        <p:nvSpPr>
          <p:cNvPr id="5" name="Slide Number Placeholder 4"/>
          <p:cNvSpPr>
            <a:spLocks noGrp="1"/>
          </p:cNvSpPr>
          <p:nvPr>
            <p:ph type="sldNum" sz="quarter" idx="3"/>
          </p:nvPr>
        </p:nvSpPr>
        <p:spPr>
          <a:xfrm>
            <a:off x="4861161" y="5588090"/>
            <a:ext cx="3718878" cy="294164"/>
          </a:xfrm>
          <a:prstGeom prst="rect">
            <a:avLst/>
          </a:prstGeom>
        </p:spPr>
        <p:txBody>
          <a:bodyPr vert="horz" lIns="82653" tIns="41326" rIns="82653" bIns="41326" rtlCol="0" anchor="b"/>
          <a:lstStyle>
            <a:lvl1pPr algn="r">
              <a:defRPr sz="1100"/>
            </a:lvl1pPr>
          </a:lstStyle>
          <a:p>
            <a:fld id="{14B0244A-2F30-40D5-B234-D75F8DE66DF6}" type="slidenum">
              <a:rPr lang="en-MY" smtClean="0"/>
              <a:t>‹#›</a:t>
            </a:fld>
            <a:endParaRPr lang="en-MY"/>
          </a:p>
        </p:txBody>
      </p:sp>
    </p:spTree>
    <p:extLst>
      <p:ext uri="{BB962C8B-B14F-4D97-AF65-F5344CB8AC3E}">
        <p14:creationId xmlns:p14="http://schemas.microsoft.com/office/powerpoint/2010/main" val="1201997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718878" cy="295526"/>
          </a:xfrm>
          <a:prstGeom prst="rect">
            <a:avLst/>
          </a:prstGeom>
        </p:spPr>
        <p:txBody>
          <a:bodyPr vert="horz" lIns="82653" tIns="41326" rIns="82653" bIns="41326" rtlCol="0"/>
          <a:lstStyle>
            <a:lvl1pPr algn="l">
              <a:defRPr sz="1100"/>
            </a:lvl1pPr>
          </a:lstStyle>
          <a:p>
            <a:endParaRPr lang="en-US"/>
          </a:p>
        </p:txBody>
      </p:sp>
      <p:sp>
        <p:nvSpPr>
          <p:cNvPr id="3" name="Date Placeholder 2"/>
          <p:cNvSpPr>
            <a:spLocks noGrp="1"/>
          </p:cNvSpPr>
          <p:nvPr>
            <p:ph type="dt" idx="1"/>
          </p:nvPr>
        </p:nvSpPr>
        <p:spPr>
          <a:xfrm>
            <a:off x="4861658" y="0"/>
            <a:ext cx="3718878" cy="295526"/>
          </a:xfrm>
          <a:prstGeom prst="rect">
            <a:avLst/>
          </a:prstGeom>
        </p:spPr>
        <p:txBody>
          <a:bodyPr vert="horz" lIns="82653" tIns="41326" rIns="82653" bIns="41326" rtlCol="0"/>
          <a:lstStyle>
            <a:lvl1pPr algn="r">
              <a:defRPr sz="1100"/>
            </a:lvl1pPr>
          </a:lstStyle>
          <a:p>
            <a:fld id="{6B2849AE-7538-4938-8AD0-A1147F1E5EC7}" type="datetimeFigureOut">
              <a:rPr lang="en-US" smtClean="0"/>
              <a:t>12/8/2017</a:t>
            </a:fld>
            <a:endParaRPr lang="en-US"/>
          </a:p>
        </p:txBody>
      </p:sp>
      <p:sp>
        <p:nvSpPr>
          <p:cNvPr id="4" name="Slide Image Placeholder 3"/>
          <p:cNvSpPr>
            <a:spLocks noGrp="1" noRot="1" noChangeAspect="1"/>
          </p:cNvSpPr>
          <p:nvPr>
            <p:ph type="sldImg" idx="2"/>
          </p:nvPr>
        </p:nvSpPr>
        <p:spPr>
          <a:xfrm>
            <a:off x="2967038" y="735013"/>
            <a:ext cx="2647950" cy="1985962"/>
          </a:xfrm>
          <a:prstGeom prst="rect">
            <a:avLst/>
          </a:prstGeom>
          <a:noFill/>
          <a:ln w="12700">
            <a:solidFill>
              <a:prstClr val="black"/>
            </a:solidFill>
          </a:ln>
        </p:spPr>
        <p:txBody>
          <a:bodyPr vert="horz" lIns="82653" tIns="41326" rIns="82653" bIns="41326" rtlCol="0" anchor="ctr"/>
          <a:lstStyle/>
          <a:p>
            <a:endParaRPr lang="en-US"/>
          </a:p>
        </p:txBody>
      </p:sp>
      <p:sp>
        <p:nvSpPr>
          <p:cNvPr id="5" name="Notes Placeholder 4"/>
          <p:cNvSpPr>
            <a:spLocks noGrp="1"/>
          </p:cNvSpPr>
          <p:nvPr>
            <p:ph type="body" sz="quarter" idx="3"/>
          </p:nvPr>
        </p:nvSpPr>
        <p:spPr>
          <a:xfrm>
            <a:off x="858203" y="2831327"/>
            <a:ext cx="6865620" cy="2316539"/>
          </a:xfrm>
          <a:prstGeom prst="rect">
            <a:avLst/>
          </a:prstGeom>
        </p:spPr>
        <p:txBody>
          <a:bodyPr vert="horz" lIns="82653" tIns="41326" rIns="82653" bIns="4132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5587750"/>
            <a:ext cx="3718878" cy="295525"/>
          </a:xfrm>
          <a:prstGeom prst="rect">
            <a:avLst/>
          </a:prstGeom>
        </p:spPr>
        <p:txBody>
          <a:bodyPr vert="horz" lIns="82653" tIns="41326" rIns="82653" bIns="41326" rtlCol="0" anchor="b"/>
          <a:lstStyle>
            <a:lvl1pPr algn="l">
              <a:defRPr sz="1100"/>
            </a:lvl1pPr>
          </a:lstStyle>
          <a:p>
            <a:endParaRPr lang="en-US"/>
          </a:p>
        </p:txBody>
      </p:sp>
      <p:sp>
        <p:nvSpPr>
          <p:cNvPr id="7" name="Slide Number Placeholder 6"/>
          <p:cNvSpPr>
            <a:spLocks noGrp="1"/>
          </p:cNvSpPr>
          <p:nvPr>
            <p:ph type="sldNum" sz="quarter" idx="5"/>
          </p:nvPr>
        </p:nvSpPr>
        <p:spPr>
          <a:xfrm>
            <a:off x="4861658" y="5587750"/>
            <a:ext cx="3718878" cy="295525"/>
          </a:xfrm>
          <a:prstGeom prst="rect">
            <a:avLst/>
          </a:prstGeom>
        </p:spPr>
        <p:txBody>
          <a:bodyPr vert="horz" lIns="82653" tIns="41326" rIns="82653" bIns="41326" rtlCol="0" anchor="b"/>
          <a:lstStyle>
            <a:lvl1pPr algn="r">
              <a:defRPr sz="1100"/>
            </a:lvl1pPr>
          </a:lstStyle>
          <a:p>
            <a:fld id="{67F4977E-9736-40CF-BC8A-434F6C68B05D}" type="slidenum">
              <a:rPr lang="en-US" smtClean="0"/>
              <a:t>‹#›</a:t>
            </a:fld>
            <a:endParaRPr lang="en-US"/>
          </a:p>
        </p:txBody>
      </p:sp>
    </p:spTree>
    <p:extLst>
      <p:ext uri="{BB962C8B-B14F-4D97-AF65-F5344CB8AC3E}">
        <p14:creationId xmlns:p14="http://schemas.microsoft.com/office/powerpoint/2010/main" val="35570564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2ED058-3508-478F-8310-6ECF9C3C0579}" type="slidenum">
              <a:rPr lang="en-US" smtClean="0"/>
              <a:t>5</a:t>
            </a:fld>
            <a:endParaRPr lang="en-US"/>
          </a:p>
        </p:txBody>
      </p:sp>
    </p:spTree>
    <p:extLst>
      <p:ext uri="{BB962C8B-B14F-4D97-AF65-F5344CB8AC3E}">
        <p14:creationId xmlns:p14="http://schemas.microsoft.com/office/powerpoint/2010/main" val="3410923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F4977E-9736-40CF-BC8A-434F6C68B05D}" type="slidenum">
              <a:rPr lang="en-US" smtClean="0"/>
              <a:t>15</a:t>
            </a:fld>
            <a:endParaRPr lang="en-US"/>
          </a:p>
        </p:txBody>
      </p:sp>
    </p:spTree>
    <p:extLst>
      <p:ext uri="{BB962C8B-B14F-4D97-AF65-F5344CB8AC3E}">
        <p14:creationId xmlns:p14="http://schemas.microsoft.com/office/powerpoint/2010/main" val="1128937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F4977E-9736-40CF-BC8A-434F6C68B05D}" type="slidenum">
              <a:rPr lang="en-US" smtClean="0"/>
              <a:t>17</a:t>
            </a:fld>
            <a:endParaRPr lang="en-US"/>
          </a:p>
        </p:txBody>
      </p:sp>
    </p:spTree>
    <p:extLst>
      <p:ext uri="{BB962C8B-B14F-4D97-AF65-F5344CB8AC3E}">
        <p14:creationId xmlns:p14="http://schemas.microsoft.com/office/powerpoint/2010/main" val="1591431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F4977E-9736-40CF-BC8A-434F6C68B05D}" type="slidenum">
              <a:rPr lang="en-US" smtClean="0"/>
              <a:t>18</a:t>
            </a:fld>
            <a:endParaRPr lang="en-US"/>
          </a:p>
        </p:txBody>
      </p:sp>
    </p:spTree>
    <p:extLst>
      <p:ext uri="{BB962C8B-B14F-4D97-AF65-F5344CB8AC3E}">
        <p14:creationId xmlns:p14="http://schemas.microsoft.com/office/powerpoint/2010/main" val="3497341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F4977E-9736-40CF-BC8A-434F6C68B05D}" type="slidenum">
              <a:rPr lang="en-US" smtClean="0"/>
              <a:t>19</a:t>
            </a:fld>
            <a:endParaRPr lang="en-US"/>
          </a:p>
        </p:txBody>
      </p:sp>
    </p:spTree>
    <p:extLst>
      <p:ext uri="{BB962C8B-B14F-4D97-AF65-F5344CB8AC3E}">
        <p14:creationId xmlns:p14="http://schemas.microsoft.com/office/powerpoint/2010/main" val="182364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F4977E-9736-40CF-BC8A-434F6C68B05D}" type="slidenum">
              <a:rPr lang="en-US" smtClean="0"/>
              <a:t>24</a:t>
            </a:fld>
            <a:endParaRPr lang="en-US"/>
          </a:p>
        </p:txBody>
      </p:sp>
    </p:spTree>
    <p:extLst>
      <p:ext uri="{BB962C8B-B14F-4D97-AF65-F5344CB8AC3E}">
        <p14:creationId xmlns:p14="http://schemas.microsoft.com/office/powerpoint/2010/main" val="3635432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12/8/2017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3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hyperlink" Target="https://www.arduino.cc/en/Main/Software" TargetMode="Externa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hyperlink" Target="http://arduino.esp8266.com/stable/package_esp8266com_index.json"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11517"/>
            <a:ext cx="2506639"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621117"/>
            <a:ext cx="2506640"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ound Diagonal Corner Rectangle 1"/>
          <p:cNvSpPr/>
          <p:nvPr/>
        </p:nvSpPr>
        <p:spPr>
          <a:xfrm>
            <a:off x="228600" y="1371600"/>
            <a:ext cx="8738226" cy="5257800"/>
          </a:xfrm>
          <a:prstGeom prst="round2DiagRect">
            <a:avLst/>
          </a:prstGeom>
          <a:noFill/>
          <a:ln w="1905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066800" y="157904"/>
            <a:ext cx="5257801" cy="1015663"/>
          </a:xfrm>
          <a:prstGeom prst="rect">
            <a:avLst/>
          </a:prstGeom>
          <a:noFill/>
          <a:ln w="38100">
            <a:solidFill>
              <a:srgbClr val="00B050"/>
            </a:solidFill>
          </a:ln>
        </p:spPr>
        <p:txBody>
          <a:bodyPr wrap="square" rtlCol="0">
            <a:spAutoFit/>
          </a:bodyPr>
          <a:lstStyle/>
          <a:p>
            <a:pPr algn="ctr"/>
            <a:r>
              <a:rPr lang="en-US" sz="2000" b="1" dirty="0">
                <a:solidFill>
                  <a:srgbClr val="FF0000"/>
                </a:solidFill>
                <a:latin typeface="Gungsuh" pitchFamily="18" charset="-127"/>
                <a:ea typeface="Gungsuh" pitchFamily="18" charset="-127"/>
              </a:rPr>
              <a:t>NADI ELECZONE SOLUTIONS</a:t>
            </a:r>
          </a:p>
          <a:p>
            <a:pPr algn="ctr"/>
            <a:r>
              <a:rPr lang="en-US" sz="2000" b="1" dirty="0">
                <a:solidFill>
                  <a:srgbClr val="FF0000"/>
                </a:solidFill>
                <a:latin typeface="Gungsuh" pitchFamily="18" charset="-127"/>
                <a:ea typeface="Gungsuh" pitchFamily="18" charset="-127"/>
              </a:rPr>
              <a:t>SA0311162-X</a:t>
            </a:r>
          </a:p>
          <a:p>
            <a:pPr algn="ctr"/>
            <a:r>
              <a:rPr lang="en-US" sz="2000" b="1" dirty="0">
                <a:solidFill>
                  <a:srgbClr val="FF0000"/>
                </a:solidFill>
                <a:latin typeface="Gungsuh" pitchFamily="18" charset="-127"/>
                <a:ea typeface="Gungsuh" pitchFamily="18" charset="-127"/>
              </a:rPr>
              <a:t>CONTACT NUMBER: 013 4094377</a:t>
            </a:r>
          </a:p>
        </p:txBody>
      </p:sp>
      <p:sp>
        <p:nvSpPr>
          <p:cNvPr id="7" name="Title 6"/>
          <p:cNvSpPr>
            <a:spLocks noGrp="1"/>
          </p:cNvSpPr>
          <p:nvPr>
            <p:ph type="ctrTitle"/>
          </p:nvPr>
        </p:nvSpPr>
        <p:spPr>
          <a:xfrm>
            <a:off x="3207060" y="2316567"/>
            <a:ext cx="5632140" cy="4312833"/>
          </a:xfrm>
        </p:spPr>
        <p:txBody>
          <a:bodyPr>
            <a:normAutofit fontScale="90000"/>
          </a:bodyPr>
          <a:lstStyle/>
          <a:p>
            <a:pPr algn="l"/>
            <a:r>
              <a:rPr lang="en-US" sz="2000" dirty="0"/>
              <a:t>AZARUL FAHMIN BIN AB HAMID</a:t>
            </a:r>
            <a:br>
              <a:rPr lang="en-US" sz="2000" dirty="0"/>
            </a:br>
            <a:r>
              <a:rPr lang="en-US" sz="2000" dirty="0"/>
              <a:t>SUNGAI PETANI,KEDAH</a:t>
            </a:r>
            <a:br>
              <a:rPr lang="en-US" sz="2000" dirty="0"/>
            </a:br>
            <a:r>
              <a:rPr lang="en-US" sz="2000" dirty="0"/>
              <a:t>19 AUGUST 1992</a:t>
            </a:r>
            <a:br>
              <a:rPr lang="en-US" sz="2000" dirty="0"/>
            </a:br>
            <a:r>
              <a:rPr lang="en-US" sz="2000" dirty="0"/>
              <a:t>EDUCATION:</a:t>
            </a:r>
            <a:br>
              <a:rPr lang="en-US" sz="2000" dirty="0"/>
            </a:br>
            <a:r>
              <a:rPr lang="en-US" sz="2000" dirty="0"/>
              <a:t>DIPLOMA IN MECHATRONIC ENG. ,2013</a:t>
            </a:r>
            <a:br>
              <a:rPr lang="en-US" sz="2000" dirty="0"/>
            </a:br>
            <a:r>
              <a:rPr lang="en-US" sz="2000" dirty="0"/>
              <a:t>BACHELOR OF SCIENCE MECHATRONIC ENG. , 2017</a:t>
            </a:r>
            <a:br>
              <a:rPr lang="en-US" sz="2000" dirty="0"/>
            </a:br>
            <a:r>
              <a:rPr lang="en-US" sz="2000" dirty="0"/>
              <a:t>PAPER: CONNECTED CAR: ENGINE DIAGNOSTIC WITH INTERNET OF THINGS(</a:t>
            </a:r>
            <a:r>
              <a:rPr lang="en-US" sz="2000" dirty="0" err="1"/>
              <a:t>IoT</a:t>
            </a:r>
            <a:r>
              <a:rPr lang="en-US" sz="2000" dirty="0"/>
              <a:t>)</a:t>
            </a:r>
            <a:br>
              <a:rPr lang="en-US" sz="2000" dirty="0"/>
            </a:br>
            <a:r>
              <a:rPr lang="en-US" sz="2000" dirty="0"/>
              <a:t>EXPERIENCE:</a:t>
            </a:r>
            <a:br>
              <a:rPr lang="en-US" sz="2000" dirty="0"/>
            </a:br>
            <a:r>
              <a:rPr lang="en-US" sz="2000" dirty="0"/>
              <a:t>PROJECT FREELANCE, 2010-2016</a:t>
            </a:r>
            <a:br>
              <a:rPr lang="en-US" sz="2000" dirty="0"/>
            </a:br>
            <a:r>
              <a:rPr lang="en-US" sz="2000" dirty="0"/>
              <a:t>FREELANCE TRAINER, 2012-2016</a:t>
            </a:r>
            <a:br>
              <a:rPr lang="en-US" sz="2000" dirty="0"/>
            </a:br>
            <a:r>
              <a:rPr lang="en-US" sz="2000" dirty="0"/>
              <a:t>TRAINING MANAGER NADI ELECZONE, 2017</a:t>
            </a:r>
            <a:br>
              <a:rPr lang="en-US" sz="2000" dirty="0"/>
            </a:br>
            <a:r>
              <a:rPr lang="en-US" sz="2000" dirty="0"/>
              <a:t>PROJECT AND AWARD:</a:t>
            </a:r>
            <a:br>
              <a:rPr lang="en-US" sz="2000" dirty="0"/>
            </a:br>
            <a:r>
              <a:rPr lang="en-US" sz="2000" dirty="0"/>
              <a:t>PINTAR (</a:t>
            </a:r>
            <a:r>
              <a:rPr lang="en-US" sz="2000" dirty="0" err="1"/>
              <a:t>Penanti</a:t>
            </a:r>
            <a:r>
              <a:rPr lang="en-US" sz="2000" dirty="0"/>
              <a:t> innovation talent recreation </a:t>
            </a:r>
            <a:r>
              <a:rPr lang="en-US" sz="2000" dirty="0" err="1"/>
              <a:t>centre</a:t>
            </a:r>
            <a:r>
              <a:rPr lang="en-US" sz="2000" dirty="0"/>
              <a:t>)</a:t>
            </a:r>
            <a:br>
              <a:rPr lang="en-US" sz="2000" dirty="0"/>
            </a:br>
            <a:r>
              <a:rPr lang="en-US" sz="2000" dirty="0"/>
              <a:t>SCIENCE ON WHEEL(NORTH REGION)</a:t>
            </a:r>
            <a:br>
              <a:rPr lang="en-US" sz="2000" dirty="0"/>
            </a:br>
            <a:r>
              <a:rPr lang="en-US" sz="2000" dirty="0"/>
              <a:t>EDUCATION INNOVATION AWARD, YPJ</a:t>
            </a:r>
            <a:br>
              <a:rPr lang="en-US" sz="2000" dirty="0"/>
            </a:br>
            <a:br>
              <a:rPr lang="en-US" sz="2000" dirty="0"/>
            </a:br>
            <a:br>
              <a:rPr lang="en-US" sz="2000" dirty="0"/>
            </a:br>
            <a:br>
              <a:rPr lang="en-US" sz="2000" dirty="0"/>
            </a:br>
            <a:endParaRPr lang="en-US" sz="2000" dirty="0"/>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22000" t="15917" r="16666"/>
          <a:stretch/>
        </p:blipFill>
        <p:spPr>
          <a:xfrm>
            <a:off x="405774" y="1783167"/>
            <a:ext cx="2801286" cy="2560233"/>
          </a:xfrm>
          <a:prstGeom prst="rect">
            <a:avLst/>
          </a:prstGeom>
        </p:spPr>
      </p:pic>
    </p:spTree>
    <p:extLst>
      <p:ext uri="{BB962C8B-B14F-4D97-AF65-F5344CB8AC3E}">
        <p14:creationId xmlns:p14="http://schemas.microsoft.com/office/powerpoint/2010/main" val="3578943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 Diagonal Corner Rectangle 5"/>
          <p:cNvSpPr/>
          <p:nvPr/>
        </p:nvSpPr>
        <p:spPr>
          <a:xfrm>
            <a:off x="76200" y="76200"/>
            <a:ext cx="8991600" cy="6705600"/>
          </a:xfrm>
          <a:prstGeom prst="round2Diag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2" name="Picture 1">
            <a:extLst>
              <a:ext uri="{FF2B5EF4-FFF2-40B4-BE49-F238E27FC236}">
                <a16:creationId xmlns:a16="http://schemas.microsoft.com/office/drawing/2014/main" id="{960FE2D4-EF81-42C1-A928-278336B28D6A}"/>
              </a:ext>
            </a:extLst>
          </p:cNvPr>
          <p:cNvPicPr>
            <a:picLocks noChangeAspect="1"/>
          </p:cNvPicPr>
          <p:nvPr/>
        </p:nvPicPr>
        <p:blipFill>
          <a:blip r:embed="rId2"/>
          <a:stretch>
            <a:fillRect/>
          </a:stretch>
        </p:blipFill>
        <p:spPr>
          <a:xfrm>
            <a:off x="228600" y="1143000"/>
            <a:ext cx="8669867" cy="4876800"/>
          </a:xfrm>
          <a:prstGeom prst="rect">
            <a:avLst/>
          </a:prstGeom>
        </p:spPr>
      </p:pic>
    </p:spTree>
    <p:extLst>
      <p:ext uri="{BB962C8B-B14F-4D97-AF65-F5344CB8AC3E}">
        <p14:creationId xmlns:p14="http://schemas.microsoft.com/office/powerpoint/2010/main" val="321155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 Diagonal Corner Rectangle 5"/>
          <p:cNvSpPr/>
          <p:nvPr/>
        </p:nvSpPr>
        <p:spPr>
          <a:xfrm>
            <a:off x="76200" y="76200"/>
            <a:ext cx="8991600" cy="6705600"/>
          </a:xfrm>
          <a:prstGeom prst="round2Diag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2" name="Picture 1">
            <a:extLst>
              <a:ext uri="{FF2B5EF4-FFF2-40B4-BE49-F238E27FC236}">
                <a16:creationId xmlns:a16="http://schemas.microsoft.com/office/drawing/2014/main" id="{A3051549-1637-4AD2-BF90-F83467776CD5}"/>
              </a:ext>
            </a:extLst>
          </p:cNvPr>
          <p:cNvPicPr>
            <a:picLocks noChangeAspect="1"/>
          </p:cNvPicPr>
          <p:nvPr/>
        </p:nvPicPr>
        <p:blipFill>
          <a:blip r:embed="rId2"/>
          <a:stretch>
            <a:fillRect/>
          </a:stretch>
        </p:blipFill>
        <p:spPr>
          <a:xfrm>
            <a:off x="228599" y="1066800"/>
            <a:ext cx="8805333" cy="4953000"/>
          </a:xfrm>
          <a:prstGeom prst="rect">
            <a:avLst/>
          </a:prstGeom>
        </p:spPr>
      </p:pic>
    </p:spTree>
    <p:extLst>
      <p:ext uri="{BB962C8B-B14F-4D97-AF65-F5344CB8AC3E}">
        <p14:creationId xmlns:p14="http://schemas.microsoft.com/office/powerpoint/2010/main" val="1044553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0599" y="1772887"/>
            <a:ext cx="5867400" cy="4943475"/>
          </a:xfrm>
          <a:prstGeom prst="rect">
            <a:avLst/>
          </a:prstGeom>
        </p:spPr>
      </p:pic>
      <p:sp>
        <p:nvSpPr>
          <p:cNvPr id="4" name="Rectangle 15"/>
          <p:cNvSpPr>
            <a:spLocks noChangeArrowheads="1"/>
          </p:cNvSpPr>
          <p:nvPr/>
        </p:nvSpPr>
        <p:spPr bwMode="auto">
          <a:xfrm>
            <a:off x="5924299" y="318700"/>
            <a:ext cx="277353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dirty="0">
                <a:latin typeface="Calibri" pitchFamily="34" charset="0"/>
                <a:ea typeface="Calibri" pitchFamily="34" charset="0"/>
                <a:cs typeface="Times New Roman" pitchFamily="18" charset="0"/>
              </a:rPr>
              <a:t>Get to know </a:t>
            </a:r>
            <a:r>
              <a:rPr lang="en-US" b="1" dirty="0" err="1">
                <a:latin typeface="Calibri" pitchFamily="34" charset="0"/>
                <a:ea typeface="Calibri" pitchFamily="34" charset="0"/>
                <a:cs typeface="Times New Roman" pitchFamily="18" charset="0"/>
              </a:rPr>
              <a:t>NodeMCU</a:t>
            </a:r>
            <a:endParaRPr lang="en-US" b="1" dirty="0">
              <a:latin typeface="Calibri" pitchFamily="34" charset="0"/>
              <a:ea typeface="Calibri" pitchFamily="34" charset="0"/>
              <a:cs typeface="Times New Roman" pitchFamily="18" charset="0"/>
            </a:endParaRPr>
          </a:p>
          <a:p>
            <a:pPr fontAlgn="base">
              <a:spcBef>
                <a:spcPct val="0"/>
              </a:spcBef>
              <a:spcAft>
                <a:spcPct val="0"/>
              </a:spcAft>
            </a:pPr>
            <a:r>
              <a:rPr lang="en-US" b="1" dirty="0">
                <a:latin typeface="Calibri" pitchFamily="34" charset="0"/>
                <a:ea typeface="Calibri" pitchFamily="34" charset="0"/>
                <a:cs typeface="Times New Roman" pitchFamily="18" charset="0"/>
              </a:rPr>
              <a:t>(USB Port and GPIO)</a:t>
            </a:r>
            <a:endParaRPr kumimoji="0" lang="en-US" sz="800" b="0" i="0" u="none" strike="noStrike" cap="none" normalizeH="0" baseline="0" dirty="0">
              <a:ln>
                <a:noFill/>
              </a:ln>
              <a:solidFill>
                <a:schemeClr val="tx1"/>
              </a:solidFill>
              <a:effectLst/>
              <a:latin typeface="Arial" pitchFamily="34" charset="0"/>
              <a:cs typeface="Arial" pitchFamily="34" charset="0"/>
            </a:endParaRPr>
          </a:p>
        </p:txBody>
      </p:sp>
      <p:sp>
        <p:nvSpPr>
          <p:cNvPr id="5" name="Round Diagonal Corner Rectangle 4"/>
          <p:cNvSpPr/>
          <p:nvPr/>
        </p:nvSpPr>
        <p:spPr>
          <a:xfrm>
            <a:off x="5893592" y="318700"/>
            <a:ext cx="2831813" cy="630381"/>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 name="Round Diagonal Corner Rectangle 5"/>
          <p:cNvSpPr/>
          <p:nvPr/>
        </p:nvSpPr>
        <p:spPr>
          <a:xfrm>
            <a:off x="76200" y="76200"/>
            <a:ext cx="8991600" cy="6705600"/>
          </a:xfrm>
          <a:prstGeom prst="round2Diag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3076" name="Picture 4" descr="Computer clip art free download free clipart images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1055489"/>
            <a:ext cx="2057400" cy="16877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42706" t="43880" r="38992" b="22927"/>
          <a:stretch/>
        </p:blipFill>
        <p:spPr bwMode="auto">
          <a:xfrm>
            <a:off x="822946" y="1169738"/>
            <a:ext cx="667940" cy="680143"/>
          </a:xfrm>
          <a:prstGeom prst="rect">
            <a:avLst/>
          </a:prstGeom>
          <a:ln>
            <a:noFill/>
          </a:ln>
          <a:extLst>
            <a:ext uri="{53640926-AAD7-44D8-BBD7-CCE9431645EC}">
              <a14:shadowObscured xmlns:a14="http://schemas.microsoft.com/office/drawing/2010/main"/>
            </a:ext>
          </a:extLst>
        </p:spPr>
      </p:pic>
      <p:pic>
        <p:nvPicPr>
          <p:cNvPr id="3081" name="Picture 9" descr="Image result for usb clipar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945129" y="2433256"/>
            <a:ext cx="1320444" cy="1991489"/>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1312377" y="210993"/>
            <a:ext cx="647613" cy="769441"/>
            <a:chOff x="3172940" y="148051"/>
            <a:chExt cx="647613" cy="769441"/>
          </a:xfrm>
        </p:grpSpPr>
        <p:sp>
          <p:nvSpPr>
            <p:cNvPr id="13" name="Rectangle 20"/>
            <p:cNvSpPr>
              <a:spLocks noChangeArrowheads="1"/>
            </p:cNvSpPr>
            <p:nvPr/>
          </p:nvSpPr>
          <p:spPr bwMode="auto">
            <a:xfrm>
              <a:off x="3208934" y="148051"/>
              <a:ext cx="61161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400" b="1" i="0" u="none" strike="noStrike" cap="none" normalizeH="0" baseline="0" dirty="0">
                  <a:ln>
                    <a:noFill/>
                  </a:ln>
                  <a:effectLst/>
                  <a:latin typeface="Calibri" pitchFamily="34" charset="0"/>
                  <a:ea typeface="Calibri" pitchFamily="34" charset="0"/>
                  <a:cs typeface="Times New Roman" pitchFamily="18" charset="0"/>
                </a:rPr>
                <a:t>1</a:t>
              </a:r>
              <a:endParaRPr kumimoji="0" lang="en-US" sz="4400" b="0" i="0" u="none" strike="noStrike" cap="none" normalizeH="0" baseline="0" dirty="0">
                <a:ln>
                  <a:noFill/>
                </a:ln>
                <a:effectLst/>
                <a:latin typeface="Arial" pitchFamily="34" charset="0"/>
                <a:cs typeface="Arial" pitchFamily="34" charset="0"/>
              </a:endParaRPr>
            </a:p>
          </p:txBody>
        </p:sp>
        <p:sp>
          <p:nvSpPr>
            <p:cNvPr id="14" name="Round Diagonal Corner Rectangle 13"/>
            <p:cNvSpPr/>
            <p:nvPr/>
          </p:nvSpPr>
          <p:spPr>
            <a:xfrm>
              <a:off x="3172940" y="228601"/>
              <a:ext cx="560860" cy="609599"/>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15" name="Rectangle 20"/>
          <p:cNvSpPr>
            <a:spLocks noChangeArrowheads="1"/>
          </p:cNvSpPr>
          <p:nvPr/>
        </p:nvSpPr>
        <p:spPr bwMode="auto">
          <a:xfrm>
            <a:off x="2208057" y="380936"/>
            <a:ext cx="2973543"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Calibri" pitchFamily="34" charset="0"/>
                <a:ea typeface="Calibri" pitchFamily="34" charset="0"/>
                <a:cs typeface="Times New Roman" pitchFamily="18" charset="0"/>
              </a:rPr>
              <a:t>Function of USB Port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itchFamily="34" charset="0"/>
              <a:buChar char="•"/>
              <a:tabLst/>
            </a:pPr>
            <a:r>
              <a:rPr lang="en-US" sz="1400" dirty="0">
                <a:latin typeface="Calibri" pitchFamily="34" charset="0"/>
                <a:ea typeface="Calibri" pitchFamily="34" charset="0"/>
                <a:cs typeface="Times New Roman" pitchFamily="18" charset="0"/>
              </a:rPr>
              <a:t>To see </a:t>
            </a:r>
            <a:r>
              <a:rPr lang="en-US" sz="1400" dirty="0" err="1">
                <a:latin typeface="Calibri" pitchFamily="34" charset="0"/>
                <a:ea typeface="Calibri" pitchFamily="34" charset="0"/>
                <a:cs typeface="Times New Roman" pitchFamily="18" charset="0"/>
              </a:rPr>
              <a:t>NodeMCU</a:t>
            </a:r>
            <a:r>
              <a:rPr lang="en-US" sz="1400" dirty="0">
                <a:latin typeface="Calibri" pitchFamily="34" charset="0"/>
                <a:ea typeface="Calibri" pitchFamily="34" charset="0"/>
                <a:cs typeface="Times New Roman" pitchFamily="18" charset="0"/>
              </a:rPr>
              <a:t> Board status</a:t>
            </a:r>
          </a:p>
          <a:p>
            <a:pPr marL="285750" marR="0" lvl="0" indent="-285750" algn="l" defTabSz="914400" rtl="0" eaLnBrk="0" fontAlgn="base" latinLnBrk="0" hangingPunct="0">
              <a:lnSpc>
                <a:spcPct val="100000"/>
              </a:lnSpc>
              <a:spcBef>
                <a:spcPct val="0"/>
              </a:spcBef>
              <a:spcAft>
                <a:spcPct val="0"/>
              </a:spcAft>
              <a:buClrTx/>
              <a:buSzTx/>
              <a:buFont typeface="Arial" pitchFamily="34" charset="0"/>
              <a:buChar char="•"/>
              <a:tabLst/>
            </a:pPr>
            <a:endParaRPr kumimoji="0" lang="en-US" sz="1400" b="0" i="0" u="none" strike="noStrike" cap="none" normalizeH="0" baseline="0" dirty="0">
              <a:ln>
                <a:noFill/>
              </a:ln>
              <a:solidFill>
                <a:schemeClr val="tx1"/>
              </a:solidFill>
              <a:effectLst/>
              <a:latin typeface="Calibri" pitchFamily="34" charset="0"/>
              <a:ea typeface="Calibri" pitchFamily="34" charset="0"/>
              <a:cs typeface="Times New Roman"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itchFamily="34" charset="0"/>
              <a:buChar char="•"/>
              <a:tabLst/>
            </a:pPr>
            <a:r>
              <a:rPr kumimoji="0" lang="en-US" sz="14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Use to upload compiled code from Arduino IDE into </a:t>
            </a:r>
            <a:r>
              <a:rPr kumimoji="0" lang="en-US" sz="1400" b="0" i="0" u="none" strike="noStrike" cap="none" normalizeH="0" baseline="0" dirty="0" err="1">
                <a:ln>
                  <a:noFill/>
                </a:ln>
                <a:solidFill>
                  <a:schemeClr val="tx1"/>
                </a:solidFill>
                <a:effectLst/>
                <a:latin typeface="Calibri" pitchFamily="34" charset="0"/>
                <a:ea typeface="Calibri" pitchFamily="34" charset="0"/>
                <a:cs typeface="Times New Roman" pitchFamily="18" charset="0"/>
              </a:rPr>
              <a:t>NodeMCU</a:t>
            </a:r>
            <a:r>
              <a:rPr kumimoji="0" lang="en-US" sz="14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 board</a:t>
            </a:r>
            <a:r>
              <a:rPr lang="en-US" sz="1400" dirty="0">
                <a:latin typeface="Calibri" pitchFamily="34" charset="0"/>
                <a:ea typeface="Calibri" pitchFamily="34" charset="0"/>
                <a:cs typeface="Times New Roman" pitchFamily="18" charset="0"/>
              </a:rPr>
              <a:t>.</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6" name="Round Diagonal Corner Rectangle 15"/>
          <p:cNvSpPr/>
          <p:nvPr/>
        </p:nvSpPr>
        <p:spPr>
          <a:xfrm>
            <a:off x="2133875" y="262323"/>
            <a:ext cx="3123925" cy="1676399"/>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044217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40133"/>
          <a:stretch/>
        </p:blipFill>
        <p:spPr>
          <a:xfrm>
            <a:off x="3262171" y="1069449"/>
            <a:ext cx="3701812" cy="2237137"/>
          </a:xfrm>
          <a:prstGeom prst="rect">
            <a:avLst/>
          </a:prstGeom>
        </p:spPr>
      </p:pic>
      <p:sp>
        <p:nvSpPr>
          <p:cNvPr id="4" name="Round Diagonal Corner Rectangle 3"/>
          <p:cNvSpPr/>
          <p:nvPr/>
        </p:nvSpPr>
        <p:spPr>
          <a:xfrm>
            <a:off x="76200" y="76200"/>
            <a:ext cx="8991600" cy="6705600"/>
          </a:xfrm>
          <a:prstGeom prst="round2Diag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 name="Rectangle 20"/>
          <p:cNvSpPr>
            <a:spLocks noChangeArrowheads="1"/>
          </p:cNvSpPr>
          <p:nvPr/>
        </p:nvSpPr>
        <p:spPr bwMode="auto">
          <a:xfrm>
            <a:off x="378982" y="1261613"/>
            <a:ext cx="2250149"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b="1" dirty="0">
                <a:latin typeface="Calibri" pitchFamily="34" charset="0"/>
                <a:ea typeface="Calibri" pitchFamily="34" charset="0"/>
                <a:cs typeface="Times New Roman" pitchFamily="18" charset="0"/>
              </a:rPr>
              <a:t>Using </a:t>
            </a:r>
            <a:r>
              <a:rPr kumimoji="0" lang="en-US" sz="1800" b="1" i="0" u="none" strike="noStrike" cap="none" normalizeH="0" baseline="0" dirty="0">
                <a:ln>
                  <a:noFill/>
                </a:ln>
                <a:solidFill>
                  <a:schemeClr val="tx1"/>
                </a:solidFill>
                <a:effectLst/>
                <a:latin typeface="Calibri" pitchFamily="34" charset="0"/>
                <a:ea typeface="Calibri" pitchFamily="34" charset="0"/>
                <a:cs typeface="Times New Roman" pitchFamily="18" charset="0"/>
              </a:rPr>
              <a:t>Arduino IDE</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What the important thing you need to know when the first time you are using </a:t>
            </a:r>
            <a:r>
              <a:rPr kumimoji="0" lang="en-US" sz="1400" b="0" i="0" u="none" strike="noStrike" cap="none" normalizeH="0" baseline="0" dirty="0" err="1">
                <a:ln>
                  <a:noFill/>
                </a:ln>
                <a:solidFill>
                  <a:schemeClr val="tx1"/>
                </a:solidFill>
                <a:effectLst/>
                <a:latin typeface="Calibri" pitchFamily="34" charset="0"/>
                <a:ea typeface="Calibri" pitchFamily="34" charset="0"/>
                <a:cs typeface="Times New Roman" pitchFamily="18" charset="0"/>
              </a:rPr>
              <a:t>arduino</a:t>
            </a:r>
            <a:r>
              <a:rPr kumimoji="0" lang="en-US" sz="14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2" name="Text Box 2"/>
          <p:cNvSpPr txBox="1">
            <a:spLocks noChangeArrowheads="1"/>
          </p:cNvSpPr>
          <p:nvPr/>
        </p:nvSpPr>
        <p:spPr bwMode="auto">
          <a:xfrm>
            <a:off x="4530065" y="418782"/>
            <a:ext cx="3828223" cy="576421"/>
          </a:xfrm>
          <a:prstGeom prst="rect">
            <a:avLst/>
          </a:prstGeom>
          <a:noFill/>
          <a:ln w="28575">
            <a:solidFill>
              <a:srgbClr val="FF0000"/>
            </a:solidFill>
            <a:miter lim="800000"/>
            <a:headEnd/>
            <a:tailEnd/>
          </a:ln>
        </p:spPr>
        <p:txBody>
          <a:bodyPr rot="0" vert="horz" wrap="square" lIns="91440" tIns="45720" rIns="91440" bIns="45720" anchor="t" anchorCtr="0">
            <a:noAutofit/>
          </a:bodyPr>
          <a:lstStyle/>
          <a:p>
            <a:pPr>
              <a:lnSpc>
                <a:spcPct val="115000"/>
              </a:lnSpc>
              <a:spcAft>
                <a:spcPts val="1000"/>
              </a:spcAft>
            </a:pPr>
            <a:r>
              <a:rPr lang="en-MY" sz="1400" dirty="0">
                <a:effectLst/>
                <a:latin typeface="Calibri"/>
                <a:ea typeface="Calibri"/>
                <a:cs typeface="Calibri"/>
              </a:rPr>
              <a:t>Here you can see if the </a:t>
            </a:r>
            <a:r>
              <a:rPr lang="en-MY" sz="1400" dirty="0" err="1">
                <a:effectLst/>
                <a:latin typeface="Calibri"/>
                <a:ea typeface="Calibri"/>
                <a:cs typeface="Calibri"/>
              </a:rPr>
              <a:t>NodeMCU</a:t>
            </a:r>
            <a:r>
              <a:rPr lang="en-MY" sz="1400" dirty="0">
                <a:effectLst/>
                <a:latin typeface="Calibri"/>
                <a:ea typeface="Calibri"/>
                <a:cs typeface="Calibri"/>
              </a:rPr>
              <a:t> board already connected to the computer by looking at the </a:t>
            </a:r>
            <a:r>
              <a:rPr lang="en-MY" sz="1400" dirty="0">
                <a:solidFill>
                  <a:srgbClr val="FF0000"/>
                </a:solidFill>
                <a:effectLst/>
                <a:latin typeface="Calibri"/>
                <a:ea typeface="Calibri"/>
                <a:cs typeface="Calibri"/>
              </a:rPr>
              <a:t>port</a:t>
            </a:r>
            <a:r>
              <a:rPr lang="en-MY" sz="1400" dirty="0">
                <a:effectLst/>
                <a:latin typeface="Calibri"/>
                <a:ea typeface="Calibri"/>
                <a:cs typeface="Calibri"/>
              </a:rPr>
              <a:t>.</a:t>
            </a:r>
            <a:endParaRPr lang="en-MY" sz="1100" dirty="0">
              <a:effectLst/>
              <a:latin typeface="Calibri"/>
              <a:ea typeface="Calibri"/>
              <a:cs typeface="Times New Roman"/>
            </a:endParaRPr>
          </a:p>
        </p:txBody>
      </p:sp>
      <p:sp>
        <p:nvSpPr>
          <p:cNvPr id="23" name="Oval 22"/>
          <p:cNvSpPr/>
          <p:nvPr/>
        </p:nvSpPr>
        <p:spPr>
          <a:xfrm>
            <a:off x="3820553" y="1755071"/>
            <a:ext cx="1733527" cy="106432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a:p>
        </p:txBody>
      </p:sp>
      <p:cxnSp>
        <p:nvCxnSpPr>
          <p:cNvPr id="24" name="Straight Arrow Connector 23"/>
          <p:cNvCxnSpPr/>
          <p:nvPr/>
        </p:nvCxnSpPr>
        <p:spPr>
          <a:xfrm flipH="1">
            <a:off x="4678409" y="988730"/>
            <a:ext cx="498409" cy="80742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2636058" y="3292442"/>
            <a:ext cx="2861667" cy="3146775"/>
            <a:chOff x="0" y="0"/>
            <a:chExt cx="2861954" cy="3146961"/>
          </a:xfrm>
        </p:grpSpPr>
        <p:pic>
          <p:nvPicPr>
            <p:cNvPr id="17" name="Picture 16"/>
            <p:cNvPicPr>
              <a:picLocks noChangeAspect="1"/>
            </p:cNvPicPr>
            <p:nvPr/>
          </p:nvPicPr>
          <p:blipFill rotWithShape="1">
            <a:blip r:embed="rId3">
              <a:extLst>
                <a:ext uri="{28A0092B-C50C-407E-A947-70E740481C1C}">
                  <a14:useLocalDpi xmlns:a14="http://schemas.microsoft.com/office/drawing/2010/main" val="0"/>
                </a:ext>
              </a:extLst>
            </a:blip>
            <a:srcRect r="72070" b="54015"/>
            <a:stretch/>
          </p:blipFill>
          <p:spPr bwMode="auto">
            <a:xfrm>
              <a:off x="106878" y="961901"/>
              <a:ext cx="2375065" cy="2185060"/>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18" name="Text Box 2"/>
            <p:cNvSpPr txBox="1">
              <a:spLocks noChangeArrowheads="1"/>
            </p:cNvSpPr>
            <p:nvPr/>
          </p:nvSpPr>
          <p:spPr bwMode="auto">
            <a:xfrm>
              <a:off x="0" y="0"/>
              <a:ext cx="2861954" cy="581891"/>
            </a:xfrm>
            <a:prstGeom prst="rect">
              <a:avLst/>
            </a:prstGeom>
            <a:noFill/>
            <a:ln w="28575">
              <a:solidFill>
                <a:srgbClr val="FF0000"/>
              </a:solidFill>
              <a:miter lim="800000"/>
              <a:headEnd/>
              <a:tailEnd/>
            </a:ln>
          </p:spPr>
          <p:txBody>
            <a:bodyPr rot="0" vert="horz" wrap="square" lIns="91440" tIns="45720" rIns="91440" bIns="45720" anchor="t" anchorCtr="0">
              <a:noAutofit/>
            </a:bodyPr>
            <a:lstStyle/>
            <a:p>
              <a:pPr>
                <a:lnSpc>
                  <a:spcPct val="115000"/>
                </a:lnSpc>
                <a:spcAft>
                  <a:spcPts val="1000"/>
                </a:spcAft>
              </a:pPr>
              <a:r>
                <a:rPr lang="en-MY" sz="1400" dirty="0">
                  <a:latin typeface="Calibri"/>
                  <a:ea typeface="Calibri"/>
                  <a:cs typeface="Calibri"/>
                </a:rPr>
                <a:t>From here you can get many example coding to be use</a:t>
              </a:r>
              <a:r>
                <a:rPr lang="en-MY" sz="1400" dirty="0">
                  <a:effectLst/>
                  <a:latin typeface="Calibri"/>
                  <a:ea typeface="Calibri"/>
                  <a:cs typeface="Calibri"/>
                </a:rPr>
                <a:t>.</a:t>
              </a:r>
              <a:endParaRPr lang="en-MY" sz="1100" dirty="0">
                <a:effectLst/>
                <a:latin typeface="Calibri"/>
                <a:ea typeface="Calibri"/>
                <a:cs typeface="Times New Roman"/>
              </a:endParaRPr>
            </a:p>
          </p:txBody>
        </p:sp>
        <p:sp>
          <p:nvSpPr>
            <p:cNvPr id="19" name="Oval 18"/>
            <p:cNvSpPr/>
            <p:nvPr/>
          </p:nvSpPr>
          <p:spPr>
            <a:xfrm>
              <a:off x="106878" y="1745673"/>
              <a:ext cx="771896" cy="2018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a:p>
          </p:txBody>
        </p:sp>
        <p:cxnSp>
          <p:nvCxnSpPr>
            <p:cNvPr id="20" name="Straight Arrow Connector 19"/>
            <p:cNvCxnSpPr/>
            <p:nvPr/>
          </p:nvCxnSpPr>
          <p:spPr>
            <a:xfrm flipH="1">
              <a:off x="807522" y="581891"/>
              <a:ext cx="569110" cy="116378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6008312" y="3506185"/>
            <a:ext cx="2790421" cy="2933032"/>
            <a:chOff x="0" y="0"/>
            <a:chExt cx="2790701" cy="2933205"/>
          </a:xfrm>
        </p:grpSpPr>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r="84782" b="70382"/>
            <a:stretch/>
          </p:blipFill>
          <p:spPr bwMode="auto">
            <a:xfrm>
              <a:off x="380011" y="760020"/>
              <a:ext cx="1983179" cy="2173185"/>
            </a:xfrm>
            <a:prstGeom prst="rect">
              <a:avLst/>
            </a:prstGeom>
            <a:ln>
              <a:solidFill>
                <a:srgbClr val="00B050"/>
              </a:solid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11" name="Text Box 2"/>
            <p:cNvSpPr txBox="1">
              <a:spLocks noChangeArrowheads="1"/>
            </p:cNvSpPr>
            <p:nvPr/>
          </p:nvSpPr>
          <p:spPr bwMode="auto">
            <a:xfrm>
              <a:off x="0" y="0"/>
              <a:ext cx="1223010" cy="367665"/>
            </a:xfrm>
            <a:prstGeom prst="rect">
              <a:avLst/>
            </a:prstGeom>
            <a:noFill/>
            <a:ln w="28575">
              <a:solidFill>
                <a:srgbClr val="FF0000"/>
              </a:solidFill>
              <a:miter lim="800000"/>
              <a:headEnd/>
              <a:tailEnd/>
            </a:ln>
          </p:spPr>
          <p:txBody>
            <a:bodyPr rot="0" vert="horz" wrap="square" lIns="91440" tIns="45720" rIns="91440" bIns="45720" anchor="t" anchorCtr="0">
              <a:noAutofit/>
            </a:bodyPr>
            <a:lstStyle/>
            <a:p>
              <a:pPr>
                <a:lnSpc>
                  <a:spcPct val="115000"/>
                </a:lnSpc>
                <a:spcAft>
                  <a:spcPts val="1000"/>
                </a:spcAft>
              </a:pPr>
              <a:r>
                <a:rPr lang="en-MY" sz="1400" dirty="0">
                  <a:effectLst/>
                  <a:latin typeface="Calibri"/>
                  <a:ea typeface="Calibri"/>
                  <a:cs typeface="Calibri"/>
                </a:rPr>
                <a:t>Button Verify</a:t>
              </a:r>
              <a:endParaRPr lang="en-MY" sz="1100" dirty="0">
                <a:effectLst/>
                <a:latin typeface="Calibri"/>
                <a:ea typeface="Calibri"/>
                <a:cs typeface="Times New Roman"/>
              </a:endParaRPr>
            </a:p>
          </p:txBody>
        </p:sp>
        <p:sp>
          <p:nvSpPr>
            <p:cNvPr id="12" name="Text Box 2"/>
            <p:cNvSpPr txBox="1">
              <a:spLocks noChangeArrowheads="1"/>
            </p:cNvSpPr>
            <p:nvPr/>
          </p:nvSpPr>
          <p:spPr bwMode="auto">
            <a:xfrm>
              <a:off x="1508166" y="0"/>
              <a:ext cx="1282535" cy="367665"/>
            </a:xfrm>
            <a:prstGeom prst="rect">
              <a:avLst/>
            </a:prstGeom>
            <a:noFill/>
            <a:ln w="28575">
              <a:solidFill>
                <a:srgbClr val="FF0000"/>
              </a:solidFill>
              <a:miter lim="800000"/>
              <a:headEnd/>
              <a:tailEnd/>
            </a:ln>
          </p:spPr>
          <p:txBody>
            <a:bodyPr rot="0" vert="horz" wrap="square" lIns="91440" tIns="45720" rIns="91440" bIns="45720" anchor="t" anchorCtr="0">
              <a:noAutofit/>
            </a:bodyPr>
            <a:lstStyle/>
            <a:p>
              <a:pPr>
                <a:lnSpc>
                  <a:spcPct val="115000"/>
                </a:lnSpc>
                <a:spcAft>
                  <a:spcPts val="1000"/>
                </a:spcAft>
              </a:pPr>
              <a:r>
                <a:rPr lang="en-MY" sz="1400">
                  <a:effectLst/>
                  <a:latin typeface="Calibri"/>
                  <a:ea typeface="Calibri"/>
                  <a:cs typeface="Calibri"/>
                </a:rPr>
                <a:t>Button Upload</a:t>
              </a:r>
              <a:endParaRPr lang="en-MY" sz="1100">
                <a:effectLst/>
                <a:latin typeface="Calibri"/>
                <a:ea typeface="Calibri"/>
                <a:cs typeface="Times New Roman"/>
              </a:endParaRPr>
            </a:p>
          </p:txBody>
        </p:sp>
        <p:sp>
          <p:nvSpPr>
            <p:cNvPr id="13" name="Oval 12"/>
            <p:cNvSpPr/>
            <p:nvPr/>
          </p:nvSpPr>
          <p:spPr>
            <a:xfrm>
              <a:off x="368135" y="1187532"/>
              <a:ext cx="293370" cy="2838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a:p>
          </p:txBody>
        </p:sp>
        <p:sp>
          <p:nvSpPr>
            <p:cNvPr id="14" name="Oval 13"/>
            <p:cNvSpPr/>
            <p:nvPr/>
          </p:nvSpPr>
          <p:spPr>
            <a:xfrm>
              <a:off x="688769" y="1187532"/>
              <a:ext cx="293370" cy="2838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a:p>
          </p:txBody>
        </p:sp>
        <p:cxnSp>
          <p:nvCxnSpPr>
            <p:cNvPr id="15" name="Straight Arrow Connector 14"/>
            <p:cNvCxnSpPr/>
            <p:nvPr/>
          </p:nvCxnSpPr>
          <p:spPr>
            <a:xfrm>
              <a:off x="510639" y="368135"/>
              <a:ext cx="0" cy="81915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902525" y="368135"/>
              <a:ext cx="1220683" cy="81915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5" name="Rectangle 25"/>
          <p:cNvSpPr>
            <a:spLocks noChangeArrowheads="1"/>
          </p:cNvSpPr>
          <p:nvPr/>
        </p:nvSpPr>
        <p:spPr bwMode="auto">
          <a:xfrm>
            <a:off x="0" y="647858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6" name="Round Diagonal Corner Rectangle 25"/>
          <p:cNvSpPr/>
          <p:nvPr/>
        </p:nvSpPr>
        <p:spPr>
          <a:xfrm>
            <a:off x="304800" y="1143000"/>
            <a:ext cx="2438125" cy="1676399"/>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33" name="Group 32"/>
          <p:cNvGrpSpPr/>
          <p:nvPr/>
        </p:nvGrpSpPr>
        <p:grpSpPr>
          <a:xfrm>
            <a:off x="3172940" y="148051"/>
            <a:ext cx="647613" cy="769441"/>
            <a:chOff x="3172940" y="148051"/>
            <a:chExt cx="647613" cy="769441"/>
          </a:xfrm>
        </p:grpSpPr>
        <p:sp>
          <p:nvSpPr>
            <p:cNvPr id="27" name="Rectangle 20"/>
            <p:cNvSpPr>
              <a:spLocks noChangeArrowheads="1"/>
            </p:cNvSpPr>
            <p:nvPr/>
          </p:nvSpPr>
          <p:spPr bwMode="auto">
            <a:xfrm>
              <a:off x="3208934" y="148051"/>
              <a:ext cx="61161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400" b="1" i="0" u="none" strike="noStrike" cap="none" normalizeH="0" baseline="0" dirty="0">
                  <a:ln>
                    <a:noFill/>
                  </a:ln>
                  <a:effectLst/>
                  <a:latin typeface="Calibri" pitchFamily="34" charset="0"/>
                  <a:ea typeface="Calibri" pitchFamily="34" charset="0"/>
                  <a:cs typeface="Times New Roman" pitchFamily="18" charset="0"/>
                </a:rPr>
                <a:t>1</a:t>
              </a:r>
              <a:endParaRPr kumimoji="0" lang="en-US" sz="4400" b="0" i="0" u="none" strike="noStrike" cap="none" normalizeH="0" baseline="0" dirty="0">
                <a:ln>
                  <a:noFill/>
                </a:ln>
                <a:effectLst/>
                <a:latin typeface="Arial" pitchFamily="34" charset="0"/>
                <a:cs typeface="Arial" pitchFamily="34" charset="0"/>
              </a:endParaRPr>
            </a:p>
          </p:txBody>
        </p:sp>
        <p:sp>
          <p:nvSpPr>
            <p:cNvPr id="30" name="Round Diagonal Corner Rectangle 29"/>
            <p:cNvSpPr/>
            <p:nvPr/>
          </p:nvSpPr>
          <p:spPr>
            <a:xfrm>
              <a:off x="3172940" y="228601"/>
              <a:ext cx="560860" cy="609599"/>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34" name="Group 33"/>
          <p:cNvGrpSpPr/>
          <p:nvPr/>
        </p:nvGrpSpPr>
        <p:grpSpPr>
          <a:xfrm>
            <a:off x="2047489" y="5029200"/>
            <a:ext cx="695711" cy="769441"/>
            <a:chOff x="2047489" y="5029200"/>
            <a:chExt cx="695711" cy="769441"/>
          </a:xfrm>
        </p:grpSpPr>
        <p:sp>
          <p:nvSpPr>
            <p:cNvPr id="28" name="Rectangle 20"/>
            <p:cNvSpPr>
              <a:spLocks noChangeArrowheads="1"/>
            </p:cNvSpPr>
            <p:nvPr/>
          </p:nvSpPr>
          <p:spPr bwMode="auto">
            <a:xfrm>
              <a:off x="2131581" y="5029200"/>
              <a:ext cx="61161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400" b="1" i="0" u="none" strike="noStrike" cap="none" normalizeH="0" baseline="0" dirty="0">
                  <a:ln>
                    <a:noFill/>
                  </a:ln>
                  <a:effectLst/>
                  <a:latin typeface="Calibri" pitchFamily="34" charset="0"/>
                  <a:ea typeface="Calibri" pitchFamily="34" charset="0"/>
                  <a:cs typeface="Times New Roman" pitchFamily="18" charset="0"/>
                </a:rPr>
                <a:t>2</a:t>
              </a:r>
              <a:endParaRPr kumimoji="0" lang="en-US" sz="4400" b="0" i="0" u="none" strike="noStrike" cap="none" normalizeH="0" baseline="0" dirty="0">
                <a:ln>
                  <a:noFill/>
                </a:ln>
                <a:effectLst/>
                <a:latin typeface="Arial" pitchFamily="34" charset="0"/>
                <a:cs typeface="Arial" pitchFamily="34" charset="0"/>
              </a:endParaRPr>
            </a:p>
          </p:txBody>
        </p:sp>
        <p:sp>
          <p:nvSpPr>
            <p:cNvPr id="31" name="Round Diagonal Corner Rectangle 30"/>
            <p:cNvSpPr/>
            <p:nvPr/>
          </p:nvSpPr>
          <p:spPr>
            <a:xfrm>
              <a:off x="2047489" y="5102681"/>
              <a:ext cx="560860" cy="609599"/>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35" name="Group 34"/>
          <p:cNvGrpSpPr/>
          <p:nvPr/>
        </p:nvGrpSpPr>
        <p:grpSpPr>
          <a:xfrm>
            <a:off x="5687540" y="5029200"/>
            <a:ext cx="639079" cy="769441"/>
            <a:chOff x="5687540" y="5029200"/>
            <a:chExt cx="639079" cy="769441"/>
          </a:xfrm>
        </p:grpSpPr>
        <p:sp>
          <p:nvSpPr>
            <p:cNvPr id="29" name="Rectangle 20"/>
            <p:cNvSpPr>
              <a:spLocks noChangeArrowheads="1"/>
            </p:cNvSpPr>
            <p:nvPr/>
          </p:nvSpPr>
          <p:spPr bwMode="auto">
            <a:xfrm>
              <a:off x="5715000" y="5029200"/>
              <a:ext cx="61161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400" b="1" i="0" u="none" strike="noStrike" cap="none" normalizeH="0" baseline="0" dirty="0">
                  <a:ln>
                    <a:noFill/>
                  </a:ln>
                  <a:effectLst/>
                  <a:latin typeface="Calibri" pitchFamily="34" charset="0"/>
                  <a:ea typeface="Calibri" pitchFamily="34" charset="0"/>
                  <a:cs typeface="Times New Roman" pitchFamily="18" charset="0"/>
                </a:rPr>
                <a:t>3</a:t>
              </a:r>
              <a:endParaRPr kumimoji="0" lang="en-US" sz="4400" b="0" i="0" u="none" strike="noStrike" cap="none" normalizeH="0" baseline="0" dirty="0">
                <a:ln>
                  <a:noFill/>
                </a:ln>
                <a:effectLst/>
                <a:latin typeface="Arial" pitchFamily="34" charset="0"/>
                <a:cs typeface="Arial" pitchFamily="34" charset="0"/>
              </a:endParaRPr>
            </a:p>
          </p:txBody>
        </p:sp>
        <p:sp>
          <p:nvSpPr>
            <p:cNvPr id="32" name="Round Diagonal Corner Rectangle 31"/>
            <p:cNvSpPr/>
            <p:nvPr/>
          </p:nvSpPr>
          <p:spPr>
            <a:xfrm>
              <a:off x="5687540" y="5109120"/>
              <a:ext cx="560860" cy="609599"/>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Tree>
    <p:extLst>
      <p:ext uri="{BB962C8B-B14F-4D97-AF65-F5344CB8AC3E}">
        <p14:creationId xmlns:p14="http://schemas.microsoft.com/office/powerpoint/2010/main" val="33341083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5"/>
          <p:cNvSpPr>
            <a:spLocks noChangeArrowheads="1"/>
          </p:cNvSpPr>
          <p:nvPr/>
        </p:nvSpPr>
        <p:spPr bwMode="auto">
          <a:xfrm>
            <a:off x="5924299" y="318700"/>
            <a:ext cx="277353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dirty="0">
                <a:latin typeface="Calibri" pitchFamily="34" charset="0"/>
                <a:ea typeface="Calibri" pitchFamily="34" charset="0"/>
                <a:cs typeface="Times New Roman" pitchFamily="18" charset="0"/>
              </a:rPr>
              <a:t>Arduino IDE adding library setup</a:t>
            </a:r>
            <a:endParaRPr kumimoji="0" lang="en-US" sz="800" b="0" i="0" u="none" strike="noStrike" cap="none" normalizeH="0" baseline="0" dirty="0">
              <a:ln>
                <a:noFill/>
              </a:ln>
              <a:solidFill>
                <a:schemeClr val="tx1"/>
              </a:solidFill>
              <a:effectLst/>
              <a:latin typeface="Arial" pitchFamily="34" charset="0"/>
              <a:cs typeface="Arial" pitchFamily="34" charset="0"/>
            </a:endParaRPr>
          </a:p>
        </p:txBody>
      </p:sp>
      <p:sp>
        <p:nvSpPr>
          <p:cNvPr id="5" name="Round Diagonal Corner Rectangle 4"/>
          <p:cNvSpPr/>
          <p:nvPr/>
        </p:nvSpPr>
        <p:spPr>
          <a:xfrm>
            <a:off x="5893592" y="318700"/>
            <a:ext cx="2831813" cy="630381"/>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 name="Round Diagonal Corner Rectangle 5"/>
          <p:cNvSpPr/>
          <p:nvPr/>
        </p:nvSpPr>
        <p:spPr>
          <a:xfrm>
            <a:off x="76200" y="76200"/>
            <a:ext cx="8991600" cy="6705600"/>
          </a:xfrm>
          <a:prstGeom prst="round2Diag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12" name="Group 11"/>
          <p:cNvGrpSpPr/>
          <p:nvPr/>
        </p:nvGrpSpPr>
        <p:grpSpPr>
          <a:xfrm>
            <a:off x="1312377" y="210993"/>
            <a:ext cx="647613" cy="769441"/>
            <a:chOff x="3172940" y="148051"/>
            <a:chExt cx="647613" cy="769441"/>
          </a:xfrm>
        </p:grpSpPr>
        <p:sp>
          <p:nvSpPr>
            <p:cNvPr id="13" name="Rectangle 20"/>
            <p:cNvSpPr>
              <a:spLocks noChangeArrowheads="1"/>
            </p:cNvSpPr>
            <p:nvPr/>
          </p:nvSpPr>
          <p:spPr bwMode="auto">
            <a:xfrm>
              <a:off x="3208934" y="148051"/>
              <a:ext cx="61161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400" b="1" i="0" u="none" strike="noStrike" cap="none" normalizeH="0" baseline="0" dirty="0">
                  <a:ln>
                    <a:noFill/>
                  </a:ln>
                  <a:effectLst/>
                  <a:latin typeface="Calibri" pitchFamily="34" charset="0"/>
                  <a:ea typeface="Calibri" pitchFamily="34" charset="0"/>
                  <a:cs typeface="Times New Roman" pitchFamily="18" charset="0"/>
                </a:rPr>
                <a:t>1</a:t>
              </a:r>
              <a:endParaRPr kumimoji="0" lang="en-US" sz="4400" b="0" i="0" u="none" strike="noStrike" cap="none" normalizeH="0" baseline="0" dirty="0">
                <a:ln>
                  <a:noFill/>
                </a:ln>
                <a:effectLst/>
                <a:latin typeface="Arial" pitchFamily="34" charset="0"/>
                <a:cs typeface="Arial" pitchFamily="34" charset="0"/>
              </a:endParaRPr>
            </a:p>
          </p:txBody>
        </p:sp>
        <p:sp>
          <p:nvSpPr>
            <p:cNvPr id="14" name="Round Diagonal Corner Rectangle 13"/>
            <p:cNvSpPr/>
            <p:nvPr/>
          </p:nvSpPr>
          <p:spPr>
            <a:xfrm>
              <a:off x="3172940" y="228601"/>
              <a:ext cx="560860" cy="609599"/>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15" name="Rectangle 20"/>
          <p:cNvSpPr>
            <a:spLocks noChangeArrowheads="1"/>
          </p:cNvSpPr>
          <p:nvPr/>
        </p:nvSpPr>
        <p:spPr bwMode="auto">
          <a:xfrm>
            <a:off x="2236774" y="337707"/>
            <a:ext cx="297354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Calibri" pitchFamily="34" charset="0"/>
                <a:ea typeface="Calibri" pitchFamily="34" charset="0"/>
                <a:cs typeface="Times New Roman" pitchFamily="18" charset="0"/>
              </a:rPr>
              <a:t>Copy this three</a:t>
            </a:r>
            <a:r>
              <a:rPr kumimoji="0" lang="en-US" sz="1800" i="0" u="none" strike="noStrike" cap="none" normalizeH="0" dirty="0">
                <a:ln>
                  <a:noFill/>
                </a:ln>
                <a:solidFill>
                  <a:schemeClr val="tx1"/>
                </a:solidFill>
                <a:effectLst/>
                <a:latin typeface="Calibri" pitchFamily="34" charset="0"/>
                <a:ea typeface="Calibri" pitchFamily="34" charset="0"/>
                <a:cs typeface="Times New Roman" pitchFamily="18" charset="0"/>
              </a:rPr>
              <a:t> library file</a:t>
            </a:r>
            <a:endParaRPr kumimoji="0" lang="en-US" sz="1800" i="0" u="none" strike="noStrike" cap="none" normalizeH="0" baseline="0" dirty="0">
              <a:ln>
                <a:noFill/>
              </a:ln>
              <a:solidFill>
                <a:schemeClr val="tx1"/>
              </a:solidFill>
              <a:effectLst/>
              <a:latin typeface="Arial" pitchFamily="34" charset="0"/>
              <a:cs typeface="Arial" pitchFamily="34" charset="0"/>
            </a:endParaRPr>
          </a:p>
        </p:txBody>
      </p:sp>
      <p:sp>
        <p:nvSpPr>
          <p:cNvPr id="16" name="Round Diagonal Corner Rectangle 15"/>
          <p:cNvSpPr/>
          <p:nvPr/>
        </p:nvSpPr>
        <p:spPr>
          <a:xfrm>
            <a:off x="2133875" y="262323"/>
            <a:ext cx="3048733" cy="454015"/>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3" name="Picture 2"/>
          <p:cNvPicPr>
            <a:picLocks noChangeAspect="1"/>
          </p:cNvPicPr>
          <p:nvPr/>
        </p:nvPicPr>
        <p:blipFill rotWithShape="1">
          <a:blip r:embed="rId2"/>
          <a:srcRect l="20366" t="18119" r="33714" b="45210"/>
          <a:stretch/>
        </p:blipFill>
        <p:spPr>
          <a:xfrm>
            <a:off x="632328" y="1115226"/>
            <a:ext cx="6680868" cy="2999573"/>
          </a:xfrm>
          <a:prstGeom prst="rect">
            <a:avLst/>
          </a:prstGeom>
          <a:ln w="38100">
            <a:solidFill>
              <a:schemeClr val="accent6"/>
            </a:solidFill>
          </a:ln>
        </p:spPr>
      </p:pic>
      <p:grpSp>
        <p:nvGrpSpPr>
          <p:cNvPr id="17" name="Group 16"/>
          <p:cNvGrpSpPr/>
          <p:nvPr/>
        </p:nvGrpSpPr>
        <p:grpSpPr>
          <a:xfrm>
            <a:off x="442588" y="5168204"/>
            <a:ext cx="621505" cy="769441"/>
            <a:chOff x="2651372" y="148051"/>
            <a:chExt cx="621505" cy="769441"/>
          </a:xfrm>
        </p:grpSpPr>
        <p:sp>
          <p:nvSpPr>
            <p:cNvPr id="18" name="Rectangle 20"/>
            <p:cNvSpPr>
              <a:spLocks noChangeArrowheads="1"/>
            </p:cNvSpPr>
            <p:nvPr/>
          </p:nvSpPr>
          <p:spPr bwMode="auto">
            <a:xfrm>
              <a:off x="2661258" y="148051"/>
              <a:ext cx="61161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4400" b="1" dirty="0">
                  <a:latin typeface="Calibri" pitchFamily="34" charset="0"/>
                  <a:cs typeface="Times New Roman" pitchFamily="18" charset="0"/>
                </a:rPr>
                <a:t>2</a:t>
              </a:r>
              <a:endParaRPr kumimoji="0" lang="en-US" sz="4400" b="0" i="0" u="none" strike="noStrike" cap="none" normalizeH="0" baseline="0" dirty="0">
                <a:ln>
                  <a:noFill/>
                </a:ln>
                <a:effectLst/>
                <a:latin typeface="Arial" pitchFamily="34" charset="0"/>
                <a:cs typeface="Arial" pitchFamily="34" charset="0"/>
              </a:endParaRPr>
            </a:p>
          </p:txBody>
        </p:sp>
        <p:sp>
          <p:nvSpPr>
            <p:cNvPr id="19" name="Round Diagonal Corner Rectangle 18"/>
            <p:cNvSpPr/>
            <p:nvPr/>
          </p:nvSpPr>
          <p:spPr>
            <a:xfrm>
              <a:off x="2651372" y="272672"/>
              <a:ext cx="560860" cy="609599"/>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20" name="Rectangle 20"/>
          <p:cNvSpPr>
            <a:spLocks noChangeArrowheads="1"/>
          </p:cNvSpPr>
          <p:nvPr/>
        </p:nvSpPr>
        <p:spPr bwMode="auto">
          <a:xfrm>
            <a:off x="1536839" y="5168204"/>
            <a:ext cx="367347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libri" pitchFamily="34" charset="0"/>
                <a:ea typeface="Calibri" pitchFamily="34" charset="0"/>
                <a:cs typeface="Times New Roman" pitchFamily="18" charset="0"/>
              </a:rPr>
              <a:t>Paste</a:t>
            </a:r>
            <a:r>
              <a:rPr kumimoji="0" lang="en-US" sz="2400" b="1" i="0" u="none" strike="noStrike" cap="none" normalizeH="0" dirty="0">
                <a:ln>
                  <a:noFill/>
                </a:ln>
                <a:solidFill>
                  <a:schemeClr val="tx1"/>
                </a:solidFill>
                <a:effectLst/>
                <a:latin typeface="Calibri" pitchFamily="34" charset="0"/>
                <a:ea typeface="Calibri" pitchFamily="34" charset="0"/>
                <a:cs typeface="Times New Roman" pitchFamily="18" charset="0"/>
              </a:rPr>
              <a:t> </a:t>
            </a:r>
            <a:r>
              <a:rPr lang="en-US" sz="2400" b="1" dirty="0">
                <a:latin typeface="Calibri" pitchFamily="34" charset="0"/>
                <a:ea typeface="Calibri" pitchFamily="34" charset="0"/>
                <a:cs typeface="Times New Roman" pitchFamily="18" charset="0"/>
              </a:rPr>
              <a:t>in</a:t>
            </a:r>
            <a:r>
              <a:rPr kumimoji="0" lang="en-US" sz="2400" b="1" i="0" u="none" strike="noStrike" cap="none" normalizeH="0" dirty="0">
                <a:ln>
                  <a:noFill/>
                </a:ln>
                <a:solidFill>
                  <a:schemeClr val="tx1"/>
                </a:solidFill>
                <a:effectLst/>
                <a:latin typeface="Calibri" pitchFamily="34" charset="0"/>
                <a:ea typeface="Calibri" pitchFamily="34" charset="0"/>
                <a:cs typeface="Times New Roman" pitchFamily="18" charset="0"/>
              </a:rPr>
              <a:t> C://Program file(x86)/Arduino/libraries</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21" name="Round Diagonal Corner Rectangle 20"/>
          <p:cNvSpPr/>
          <p:nvPr/>
        </p:nvSpPr>
        <p:spPr>
          <a:xfrm>
            <a:off x="1383007" y="5212776"/>
            <a:ext cx="3722393" cy="786425"/>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815320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1436" t="-71" r="43332" b="34638"/>
          <a:stretch/>
        </p:blipFill>
        <p:spPr>
          <a:xfrm>
            <a:off x="546600" y="2619541"/>
            <a:ext cx="4127209" cy="3065927"/>
          </a:xfrm>
          <a:prstGeom prst="rect">
            <a:avLst/>
          </a:prstGeom>
        </p:spPr>
      </p:pic>
      <p:sp>
        <p:nvSpPr>
          <p:cNvPr id="4" name="Rectangle 15"/>
          <p:cNvSpPr>
            <a:spLocks noChangeArrowheads="1"/>
          </p:cNvSpPr>
          <p:nvPr/>
        </p:nvSpPr>
        <p:spPr bwMode="auto">
          <a:xfrm>
            <a:off x="5638800" y="263875"/>
            <a:ext cx="324746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dirty="0">
                <a:latin typeface="Calibri" pitchFamily="34" charset="0"/>
                <a:ea typeface="Calibri" pitchFamily="34" charset="0"/>
                <a:cs typeface="Times New Roman" pitchFamily="18" charset="0"/>
              </a:rPr>
              <a:t>Lesson 1 : Get to know OUTPUT</a:t>
            </a:r>
            <a:endParaRPr lang="en-US" sz="800" dirty="0">
              <a:latin typeface="Arial" pitchFamily="34" charset="0"/>
              <a:cs typeface="Arial" pitchFamily="34" charset="0"/>
            </a:endParaRPr>
          </a:p>
        </p:txBody>
      </p:sp>
      <p:sp>
        <p:nvSpPr>
          <p:cNvPr id="5" name="Round Diagonal Corner Rectangle 4"/>
          <p:cNvSpPr/>
          <p:nvPr/>
        </p:nvSpPr>
        <p:spPr>
          <a:xfrm>
            <a:off x="5504178" y="228600"/>
            <a:ext cx="3411222" cy="439882"/>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 name="Round Diagonal Corner Rectangle 5"/>
          <p:cNvSpPr/>
          <p:nvPr/>
        </p:nvSpPr>
        <p:spPr>
          <a:xfrm>
            <a:off x="76200" y="76200"/>
            <a:ext cx="8991600" cy="6705600"/>
          </a:xfrm>
          <a:prstGeom prst="round2Diag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12" name="Group 11"/>
          <p:cNvGrpSpPr/>
          <p:nvPr/>
        </p:nvGrpSpPr>
        <p:grpSpPr>
          <a:xfrm>
            <a:off x="3903615" y="2064778"/>
            <a:ext cx="647613" cy="769441"/>
            <a:chOff x="3172940" y="148051"/>
            <a:chExt cx="647613" cy="769441"/>
          </a:xfrm>
        </p:grpSpPr>
        <p:sp>
          <p:nvSpPr>
            <p:cNvPr id="13" name="Rectangle 20"/>
            <p:cNvSpPr>
              <a:spLocks noChangeArrowheads="1"/>
            </p:cNvSpPr>
            <p:nvPr/>
          </p:nvSpPr>
          <p:spPr bwMode="auto">
            <a:xfrm>
              <a:off x="3208934" y="148051"/>
              <a:ext cx="61161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400" b="1" i="0" u="none" strike="noStrike" cap="none" normalizeH="0" baseline="0" dirty="0">
                  <a:ln>
                    <a:noFill/>
                  </a:ln>
                  <a:effectLst/>
                  <a:latin typeface="Calibri" pitchFamily="34" charset="0"/>
                  <a:ea typeface="Calibri" pitchFamily="34" charset="0"/>
                  <a:cs typeface="Times New Roman" pitchFamily="18" charset="0"/>
                </a:rPr>
                <a:t>1</a:t>
              </a:r>
              <a:endParaRPr kumimoji="0" lang="en-US" sz="4400" b="0" i="0" u="none" strike="noStrike" cap="none" normalizeH="0" baseline="0" dirty="0">
                <a:ln>
                  <a:noFill/>
                </a:ln>
                <a:effectLst/>
                <a:latin typeface="Arial" pitchFamily="34" charset="0"/>
                <a:cs typeface="Arial" pitchFamily="34" charset="0"/>
              </a:endParaRPr>
            </a:p>
          </p:txBody>
        </p:sp>
        <p:sp>
          <p:nvSpPr>
            <p:cNvPr id="14" name="Round Diagonal Corner Rectangle 13"/>
            <p:cNvSpPr/>
            <p:nvPr/>
          </p:nvSpPr>
          <p:spPr>
            <a:xfrm>
              <a:off x="3172940" y="228601"/>
              <a:ext cx="560860" cy="609599"/>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19" name="Round Diagonal Corner Rectangle 18"/>
          <p:cNvSpPr/>
          <p:nvPr/>
        </p:nvSpPr>
        <p:spPr>
          <a:xfrm>
            <a:off x="232404" y="2064778"/>
            <a:ext cx="4843855" cy="3853284"/>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7" name="Rectangle 36"/>
          <p:cNvSpPr>
            <a:spLocks noChangeArrowheads="1"/>
          </p:cNvSpPr>
          <p:nvPr/>
        </p:nvSpPr>
        <p:spPr bwMode="auto">
          <a:xfrm>
            <a:off x="778345" y="2225756"/>
            <a:ext cx="183062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lang="en-US" sz="1400" dirty="0">
                <a:latin typeface="Calibri" pitchFamily="34" charset="0"/>
                <a:cs typeface="Times New Roman" pitchFamily="18" charset="0"/>
              </a:rPr>
              <a:t>Connect the LED to </a:t>
            </a:r>
            <a:r>
              <a:rPr lang="en-US" sz="1400" dirty="0" err="1">
                <a:latin typeface="Calibri" pitchFamily="34" charset="0"/>
                <a:cs typeface="Times New Roman" pitchFamily="18" charset="0"/>
              </a:rPr>
              <a:t>NodeMCU</a:t>
            </a:r>
            <a:r>
              <a:rPr lang="en-US" sz="1400" dirty="0">
                <a:latin typeface="Calibri" pitchFamily="34" charset="0"/>
                <a:cs typeface="Times New Roman" pitchFamily="18" charset="0"/>
              </a:rPr>
              <a:t> board.</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8" name="Round Diagonal Corner Rectangle 37"/>
          <p:cNvSpPr/>
          <p:nvPr/>
        </p:nvSpPr>
        <p:spPr>
          <a:xfrm>
            <a:off x="660323" y="2226015"/>
            <a:ext cx="2002806" cy="611635"/>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44" name="Group 43"/>
          <p:cNvGrpSpPr/>
          <p:nvPr/>
        </p:nvGrpSpPr>
        <p:grpSpPr>
          <a:xfrm>
            <a:off x="234324" y="5995988"/>
            <a:ext cx="4941503" cy="707886"/>
            <a:chOff x="3270151" y="110085"/>
            <a:chExt cx="3605834" cy="845375"/>
          </a:xfrm>
        </p:grpSpPr>
        <p:sp>
          <p:nvSpPr>
            <p:cNvPr id="45" name="Rectangle 20"/>
            <p:cNvSpPr>
              <a:spLocks noChangeArrowheads="1"/>
            </p:cNvSpPr>
            <p:nvPr/>
          </p:nvSpPr>
          <p:spPr bwMode="auto">
            <a:xfrm>
              <a:off x="3308852" y="110085"/>
              <a:ext cx="3379157" cy="84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b="1" dirty="0">
                  <a:latin typeface="Calibri" pitchFamily="34" charset="0"/>
                  <a:cs typeface="Times New Roman" pitchFamily="18" charset="0"/>
                </a:rPr>
                <a:t>D7= pin 13 //</a:t>
              </a:r>
              <a:r>
                <a:rPr lang="en-US" sz="2000" b="1" dirty="0" err="1">
                  <a:latin typeface="Calibri" pitchFamily="34" charset="0"/>
                  <a:cs typeface="Times New Roman" pitchFamily="18" charset="0"/>
                </a:rPr>
                <a:t>folow</a:t>
              </a:r>
              <a:r>
                <a:rPr lang="en-US" sz="2000" b="1" dirty="0">
                  <a:latin typeface="Calibri" pitchFamily="34" charset="0"/>
                  <a:cs typeface="Times New Roman" pitchFamily="18" charset="0"/>
                </a:rPr>
                <a:t> pin as in GPIO pin out</a:t>
              </a:r>
              <a:endParaRPr kumimoji="0" lang="en-US" sz="2000" b="0" i="0" u="none" strike="noStrike" cap="none" normalizeH="0" baseline="0" dirty="0">
                <a:ln>
                  <a:noFill/>
                </a:ln>
                <a:effectLst/>
                <a:latin typeface="Arial" pitchFamily="34" charset="0"/>
                <a:cs typeface="Arial" pitchFamily="34" charset="0"/>
              </a:endParaRPr>
            </a:p>
          </p:txBody>
        </p:sp>
        <p:sp>
          <p:nvSpPr>
            <p:cNvPr id="46" name="Round Diagonal Corner Rectangle 45"/>
            <p:cNvSpPr/>
            <p:nvPr/>
          </p:nvSpPr>
          <p:spPr>
            <a:xfrm>
              <a:off x="3270151" y="227972"/>
              <a:ext cx="3605834" cy="609599"/>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pic>
        <p:nvPicPr>
          <p:cNvPr id="8" name="Picture 7">
            <a:extLst>
              <a:ext uri="{FF2B5EF4-FFF2-40B4-BE49-F238E27FC236}">
                <a16:creationId xmlns:a16="http://schemas.microsoft.com/office/drawing/2014/main" id="{F65F22B5-2B5D-4BE0-A6FB-E3D1D8437C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4522" y="199374"/>
            <a:ext cx="3019846" cy="1857634"/>
          </a:xfrm>
          <a:prstGeom prst="rect">
            <a:avLst/>
          </a:prstGeom>
        </p:spPr>
      </p:pic>
      <p:pic>
        <p:nvPicPr>
          <p:cNvPr id="10" name="Picture 9">
            <a:extLst>
              <a:ext uri="{FF2B5EF4-FFF2-40B4-BE49-F238E27FC236}">
                <a16:creationId xmlns:a16="http://schemas.microsoft.com/office/drawing/2014/main" id="{4D1204D7-F555-4924-A810-C91AD4EC0B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4178" y="1355294"/>
            <a:ext cx="3007920" cy="2264143"/>
          </a:xfrm>
          <a:prstGeom prst="rect">
            <a:avLst/>
          </a:prstGeom>
        </p:spPr>
      </p:pic>
      <p:sp>
        <p:nvSpPr>
          <p:cNvPr id="11" name="Rectangle 10">
            <a:extLst>
              <a:ext uri="{FF2B5EF4-FFF2-40B4-BE49-F238E27FC236}">
                <a16:creationId xmlns:a16="http://schemas.microsoft.com/office/drawing/2014/main" id="{67AF787D-9A60-4560-80C8-275EE3A6C04E}"/>
              </a:ext>
            </a:extLst>
          </p:cNvPr>
          <p:cNvSpPr/>
          <p:nvPr/>
        </p:nvSpPr>
        <p:spPr>
          <a:xfrm>
            <a:off x="5638800" y="3991420"/>
            <a:ext cx="3048000" cy="210328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Every program in Arduino will have one void setup() and one void loop(). Void setup() is for program code that will running once and void loop() is like main program that will continuously running</a:t>
            </a:r>
          </a:p>
        </p:txBody>
      </p:sp>
    </p:spTree>
    <p:extLst>
      <p:ext uri="{BB962C8B-B14F-4D97-AF65-F5344CB8AC3E}">
        <p14:creationId xmlns:p14="http://schemas.microsoft.com/office/powerpoint/2010/main" val="3041388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 Diagonal Corner Rectangle 9"/>
          <p:cNvSpPr/>
          <p:nvPr/>
        </p:nvSpPr>
        <p:spPr>
          <a:xfrm>
            <a:off x="228600" y="274638"/>
            <a:ext cx="8738226" cy="6430961"/>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p:cNvSpPr txBox="1">
            <a:spLocks/>
          </p:cNvSpPr>
          <p:nvPr/>
        </p:nvSpPr>
        <p:spPr>
          <a:xfrm>
            <a:off x="549589" y="762996"/>
            <a:ext cx="8382000" cy="55403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b="1" dirty="0">
                <a:latin typeface="Gungsuh" pitchFamily="18" charset="-127"/>
                <a:ea typeface="Gungsuh" pitchFamily="18" charset="-127"/>
              </a:rPr>
              <a:t>Algorithm Syntax that widely used in </a:t>
            </a:r>
            <a:r>
              <a:rPr lang="en-US" sz="2400" b="1" dirty="0" err="1">
                <a:latin typeface="Gungsuh" pitchFamily="18" charset="-127"/>
                <a:ea typeface="Gungsuh" pitchFamily="18" charset="-127"/>
              </a:rPr>
              <a:t>Arduino</a:t>
            </a:r>
            <a:r>
              <a:rPr lang="en-US" sz="2400" b="1" dirty="0">
                <a:latin typeface="Gungsuh" pitchFamily="18" charset="-127"/>
                <a:ea typeface="Gungsuh" pitchFamily="18" charset="-127"/>
              </a:rPr>
              <a:t> programming.</a:t>
            </a:r>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14500" r="24600"/>
          <a:stretch/>
        </p:blipFill>
        <p:spPr>
          <a:xfrm>
            <a:off x="1336362" y="2304618"/>
            <a:ext cx="3200401" cy="3124200"/>
          </a:xfrm>
          <a:prstGeom prst="rect">
            <a:avLst/>
          </a:prstGeom>
        </p:spPr>
      </p:pic>
      <p:cxnSp>
        <p:nvCxnSpPr>
          <p:cNvPr id="8" name="Straight Arrow Connector 7"/>
          <p:cNvCxnSpPr/>
          <p:nvPr/>
        </p:nvCxnSpPr>
        <p:spPr>
          <a:xfrm flipV="1">
            <a:off x="4689162" y="2351249"/>
            <a:ext cx="1066800" cy="68580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p:nvPr/>
        </p:nvCxnSpPr>
        <p:spPr>
          <a:xfrm>
            <a:off x="4689162" y="3246885"/>
            <a:ext cx="1066800" cy="39350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p:cNvCxnSpPr/>
          <p:nvPr/>
        </p:nvCxnSpPr>
        <p:spPr>
          <a:xfrm flipV="1">
            <a:off x="4791075" y="4438219"/>
            <a:ext cx="1066800" cy="68580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 name="Straight Arrow Connector 23"/>
          <p:cNvCxnSpPr/>
          <p:nvPr/>
        </p:nvCxnSpPr>
        <p:spPr>
          <a:xfrm>
            <a:off x="4791075" y="5298030"/>
            <a:ext cx="1066800" cy="39350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2" name="TextBox 21"/>
          <p:cNvSpPr txBox="1"/>
          <p:nvPr/>
        </p:nvSpPr>
        <p:spPr>
          <a:xfrm>
            <a:off x="5908361" y="2109686"/>
            <a:ext cx="1717906" cy="646331"/>
          </a:xfrm>
          <a:prstGeom prst="rect">
            <a:avLst/>
          </a:prstGeom>
          <a:noFill/>
        </p:spPr>
        <p:txBody>
          <a:bodyPr wrap="none" rtlCol="0">
            <a:spAutoFit/>
          </a:bodyPr>
          <a:lstStyle/>
          <a:p>
            <a:r>
              <a:rPr lang="en-US" dirty="0" err="1">
                <a:solidFill>
                  <a:schemeClr val="accent6">
                    <a:lumMod val="75000"/>
                  </a:schemeClr>
                </a:solidFill>
              </a:rPr>
              <a:t>analogRead</a:t>
            </a:r>
            <a:r>
              <a:rPr lang="en-US" dirty="0"/>
              <a:t>(pin)</a:t>
            </a:r>
            <a:br>
              <a:rPr lang="en-US" dirty="0"/>
            </a:br>
            <a:r>
              <a:rPr lang="en-US" dirty="0"/>
              <a:t>      </a:t>
            </a:r>
            <a:r>
              <a:rPr lang="en-US" dirty="0">
                <a:solidFill>
                  <a:srgbClr val="FF0000"/>
                </a:solidFill>
              </a:rPr>
              <a:t>(INPUT)</a:t>
            </a:r>
          </a:p>
        </p:txBody>
      </p:sp>
      <p:sp>
        <p:nvSpPr>
          <p:cNvPr id="26" name="TextBox 25"/>
          <p:cNvSpPr txBox="1"/>
          <p:nvPr/>
        </p:nvSpPr>
        <p:spPr>
          <a:xfrm>
            <a:off x="5926558" y="3135259"/>
            <a:ext cx="2329677" cy="646331"/>
          </a:xfrm>
          <a:prstGeom prst="rect">
            <a:avLst/>
          </a:prstGeom>
          <a:noFill/>
        </p:spPr>
        <p:txBody>
          <a:bodyPr wrap="none" rtlCol="0">
            <a:spAutoFit/>
          </a:bodyPr>
          <a:lstStyle/>
          <a:p>
            <a:r>
              <a:rPr lang="en-US" dirty="0" err="1">
                <a:solidFill>
                  <a:schemeClr val="accent6">
                    <a:lumMod val="75000"/>
                  </a:schemeClr>
                </a:solidFill>
              </a:rPr>
              <a:t>analogWrite</a:t>
            </a:r>
            <a:r>
              <a:rPr lang="en-US" dirty="0"/>
              <a:t>(</a:t>
            </a:r>
            <a:r>
              <a:rPr lang="en-US" dirty="0" err="1"/>
              <a:t>pin,value</a:t>
            </a:r>
            <a:r>
              <a:rPr lang="en-US" dirty="0"/>
              <a:t>)</a:t>
            </a:r>
            <a:br>
              <a:rPr lang="en-US" dirty="0"/>
            </a:br>
            <a:r>
              <a:rPr lang="en-US" dirty="0"/>
              <a:t>      </a:t>
            </a:r>
            <a:r>
              <a:rPr lang="en-US" dirty="0">
                <a:solidFill>
                  <a:srgbClr val="FF0000"/>
                </a:solidFill>
              </a:rPr>
              <a:t>(OUTPUT)</a:t>
            </a:r>
          </a:p>
        </p:txBody>
      </p:sp>
      <p:sp>
        <p:nvSpPr>
          <p:cNvPr id="27" name="TextBox 26"/>
          <p:cNvSpPr txBox="1"/>
          <p:nvPr/>
        </p:nvSpPr>
        <p:spPr>
          <a:xfrm>
            <a:off x="5945892" y="4134788"/>
            <a:ext cx="1665392" cy="646331"/>
          </a:xfrm>
          <a:prstGeom prst="rect">
            <a:avLst/>
          </a:prstGeom>
          <a:noFill/>
        </p:spPr>
        <p:txBody>
          <a:bodyPr wrap="none" rtlCol="0">
            <a:spAutoFit/>
          </a:bodyPr>
          <a:lstStyle/>
          <a:p>
            <a:r>
              <a:rPr lang="en-US" dirty="0" err="1">
                <a:solidFill>
                  <a:schemeClr val="accent6">
                    <a:lumMod val="75000"/>
                  </a:schemeClr>
                </a:solidFill>
              </a:rPr>
              <a:t>digitalRead</a:t>
            </a:r>
            <a:r>
              <a:rPr lang="en-US" dirty="0"/>
              <a:t>(pin)</a:t>
            </a:r>
            <a:br>
              <a:rPr lang="en-US" dirty="0"/>
            </a:br>
            <a:r>
              <a:rPr lang="en-US" dirty="0"/>
              <a:t>      </a:t>
            </a:r>
            <a:r>
              <a:rPr lang="en-US" dirty="0">
                <a:solidFill>
                  <a:srgbClr val="FF0000"/>
                </a:solidFill>
              </a:rPr>
              <a:t>(INPUT)</a:t>
            </a:r>
          </a:p>
        </p:txBody>
      </p:sp>
      <p:sp>
        <p:nvSpPr>
          <p:cNvPr id="28" name="TextBox 27"/>
          <p:cNvSpPr txBox="1"/>
          <p:nvPr/>
        </p:nvSpPr>
        <p:spPr>
          <a:xfrm>
            <a:off x="5857875" y="5257800"/>
            <a:ext cx="2277162" cy="646331"/>
          </a:xfrm>
          <a:prstGeom prst="rect">
            <a:avLst/>
          </a:prstGeom>
          <a:noFill/>
        </p:spPr>
        <p:txBody>
          <a:bodyPr wrap="none" rtlCol="0">
            <a:spAutoFit/>
          </a:bodyPr>
          <a:lstStyle/>
          <a:p>
            <a:r>
              <a:rPr lang="en-US" dirty="0" err="1">
                <a:solidFill>
                  <a:schemeClr val="accent6">
                    <a:lumMod val="75000"/>
                  </a:schemeClr>
                </a:solidFill>
              </a:rPr>
              <a:t>digitalWrite</a:t>
            </a:r>
            <a:r>
              <a:rPr lang="en-US" dirty="0"/>
              <a:t>(</a:t>
            </a:r>
            <a:r>
              <a:rPr lang="en-US" dirty="0" err="1"/>
              <a:t>pin,value</a:t>
            </a:r>
            <a:r>
              <a:rPr lang="en-US" dirty="0"/>
              <a:t>)</a:t>
            </a:r>
            <a:br>
              <a:rPr lang="en-US" dirty="0"/>
            </a:br>
            <a:r>
              <a:rPr lang="en-US" dirty="0"/>
              <a:t>      </a:t>
            </a:r>
            <a:r>
              <a:rPr lang="en-US" dirty="0">
                <a:solidFill>
                  <a:srgbClr val="FF0000"/>
                </a:solidFill>
              </a:rPr>
              <a:t>(OUTPUT)</a:t>
            </a:r>
          </a:p>
        </p:txBody>
      </p:sp>
      <p:sp>
        <p:nvSpPr>
          <p:cNvPr id="25" name="TextBox 24"/>
          <p:cNvSpPr txBox="1"/>
          <p:nvPr/>
        </p:nvSpPr>
        <p:spPr>
          <a:xfrm>
            <a:off x="680299" y="2324817"/>
            <a:ext cx="503664" cy="369332"/>
          </a:xfrm>
          <a:prstGeom prst="rect">
            <a:avLst/>
          </a:prstGeom>
          <a:noFill/>
        </p:spPr>
        <p:txBody>
          <a:bodyPr wrap="none" rtlCol="0">
            <a:spAutoFit/>
          </a:bodyPr>
          <a:lstStyle/>
          <a:p>
            <a:r>
              <a:rPr lang="en-US" dirty="0"/>
              <a:t>+ꝏ</a:t>
            </a:r>
          </a:p>
        </p:txBody>
      </p:sp>
      <p:sp>
        <p:nvSpPr>
          <p:cNvPr id="30" name="TextBox 29"/>
          <p:cNvSpPr txBox="1"/>
          <p:nvPr/>
        </p:nvSpPr>
        <p:spPr>
          <a:xfrm>
            <a:off x="680299" y="3426937"/>
            <a:ext cx="458780" cy="369332"/>
          </a:xfrm>
          <a:prstGeom prst="rect">
            <a:avLst/>
          </a:prstGeom>
          <a:noFill/>
        </p:spPr>
        <p:txBody>
          <a:bodyPr wrap="none" rtlCol="0">
            <a:spAutoFit/>
          </a:bodyPr>
          <a:lstStyle/>
          <a:p>
            <a:r>
              <a:rPr lang="en-US" dirty="0"/>
              <a:t>-ꝏ</a:t>
            </a:r>
          </a:p>
        </p:txBody>
      </p:sp>
      <p:cxnSp>
        <p:nvCxnSpPr>
          <p:cNvPr id="31" name="Straight Arrow Connector 30"/>
          <p:cNvCxnSpPr>
            <a:stCxn id="25" idx="2"/>
            <a:endCxn id="30" idx="0"/>
          </p:cNvCxnSpPr>
          <p:nvPr/>
        </p:nvCxnSpPr>
        <p:spPr>
          <a:xfrm flipH="1">
            <a:off x="909689" y="2694149"/>
            <a:ext cx="22442" cy="732788"/>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81288" y="4492042"/>
            <a:ext cx="301686" cy="369332"/>
          </a:xfrm>
          <a:prstGeom prst="rect">
            <a:avLst/>
          </a:prstGeom>
          <a:noFill/>
        </p:spPr>
        <p:txBody>
          <a:bodyPr wrap="none" rtlCol="0">
            <a:spAutoFit/>
          </a:bodyPr>
          <a:lstStyle/>
          <a:p>
            <a:r>
              <a:rPr lang="en-US" dirty="0"/>
              <a:t>1</a:t>
            </a:r>
          </a:p>
        </p:txBody>
      </p:sp>
      <p:sp>
        <p:nvSpPr>
          <p:cNvPr id="35" name="TextBox 34"/>
          <p:cNvSpPr txBox="1"/>
          <p:nvPr/>
        </p:nvSpPr>
        <p:spPr>
          <a:xfrm>
            <a:off x="756677" y="5257800"/>
            <a:ext cx="301686" cy="369332"/>
          </a:xfrm>
          <a:prstGeom prst="rect">
            <a:avLst/>
          </a:prstGeom>
          <a:noFill/>
        </p:spPr>
        <p:txBody>
          <a:bodyPr wrap="none" rtlCol="0">
            <a:spAutoFit/>
          </a:bodyPr>
          <a:lstStyle/>
          <a:p>
            <a:r>
              <a:rPr lang="en-US" dirty="0"/>
              <a:t>0</a:t>
            </a:r>
          </a:p>
        </p:txBody>
      </p:sp>
      <p:cxnSp>
        <p:nvCxnSpPr>
          <p:cNvPr id="36" name="Straight Arrow Connector 35"/>
          <p:cNvCxnSpPr/>
          <p:nvPr/>
        </p:nvCxnSpPr>
        <p:spPr>
          <a:xfrm>
            <a:off x="918689" y="4779561"/>
            <a:ext cx="3877" cy="522829"/>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447A11C3-4EB9-4293-AEA9-7090E733B18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670779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297" t="4277" r="85139" b="61007"/>
          <a:stretch/>
        </p:blipFill>
        <p:spPr>
          <a:xfrm>
            <a:off x="4101204" y="1525082"/>
            <a:ext cx="3751699" cy="5028118"/>
          </a:xfrm>
          <a:prstGeom prst="rect">
            <a:avLst/>
          </a:prstGeom>
        </p:spPr>
      </p:pic>
      <p:sp>
        <p:nvSpPr>
          <p:cNvPr id="4" name="Rectangle 15"/>
          <p:cNvSpPr>
            <a:spLocks noChangeArrowheads="1"/>
          </p:cNvSpPr>
          <p:nvPr/>
        </p:nvSpPr>
        <p:spPr bwMode="auto">
          <a:xfrm>
            <a:off x="5562600" y="263875"/>
            <a:ext cx="332366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dirty="0">
                <a:latin typeface="Calibri" pitchFamily="34" charset="0"/>
                <a:ea typeface="Calibri" pitchFamily="34" charset="0"/>
                <a:cs typeface="Times New Roman" pitchFamily="18" charset="0"/>
              </a:rPr>
              <a:t>Lesson 1 : Get to know OUTPUT</a:t>
            </a:r>
            <a:endParaRPr kumimoji="0" lang="en-US" sz="800" b="0" i="0" u="none" strike="noStrike" cap="none" normalizeH="0" baseline="0" dirty="0">
              <a:ln>
                <a:noFill/>
              </a:ln>
              <a:solidFill>
                <a:schemeClr val="tx1"/>
              </a:solidFill>
              <a:effectLst/>
              <a:latin typeface="Arial" pitchFamily="34" charset="0"/>
              <a:cs typeface="Arial" pitchFamily="34" charset="0"/>
            </a:endParaRPr>
          </a:p>
        </p:txBody>
      </p:sp>
      <p:sp>
        <p:nvSpPr>
          <p:cNvPr id="5" name="Round Diagonal Corner Rectangle 4"/>
          <p:cNvSpPr/>
          <p:nvPr/>
        </p:nvSpPr>
        <p:spPr>
          <a:xfrm>
            <a:off x="5410200" y="228600"/>
            <a:ext cx="3505200" cy="439882"/>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 name="Round Diagonal Corner Rectangle 5"/>
          <p:cNvSpPr/>
          <p:nvPr/>
        </p:nvSpPr>
        <p:spPr>
          <a:xfrm>
            <a:off x="76200" y="76200"/>
            <a:ext cx="8991600" cy="6705600"/>
          </a:xfrm>
          <a:prstGeom prst="round2Diag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26" name="Group 25"/>
          <p:cNvGrpSpPr/>
          <p:nvPr/>
        </p:nvGrpSpPr>
        <p:grpSpPr>
          <a:xfrm>
            <a:off x="3318791" y="366456"/>
            <a:ext cx="639079" cy="769441"/>
            <a:chOff x="5687540" y="5029200"/>
            <a:chExt cx="639079" cy="769441"/>
          </a:xfrm>
        </p:grpSpPr>
        <p:sp>
          <p:nvSpPr>
            <p:cNvPr id="27" name="Rectangle 20"/>
            <p:cNvSpPr>
              <a:spLocks noChangeArrowheads="1"/>
            </p:cNvSpPr>
            <p:nvPr/>
          </p:nvSpPr>
          <p:spPr bwMode="auto">
            <a:xfrm>
              <a:off x="5715000" y="5029200"/>
              <a:ext cx="61161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4400" b="1" dirty="0">
                  <a:latin typeface="Calibri" pitchFamily="34" charset="0"/>
                  <a:cs typeface="Times New Roman" pitchFamily="18" charset="0"/>
                </a:rPr>
                <a:t>2</a:t>
              </a:r>
              <a:endParaRPr kumimoji="0" lang="en-US" sz="4400" b="0" i="0" u="none" strike="noStrike" cap="none" normalizeH="0" baseline="0" dirty="0">
                <a:ln>
                  <a:noFill/>
                </a:ln>
                <a:effectLst/>
                <a:latin typeface="Arial" pitchFamily="34" charset="0"/>
                <a:cs typeface="Arial" pitchFamily="34" charset="0"/>
              </a:endParaRPr>
            </a:p>
          </p:txBody>
        </p:sp>
        <p:sp>
          <p:nvSpPr>
            <p:cNvPr id="28" name="Round Diagonal Corner Rectangle 27"/>
            <p:cNvSpPr/>
            <p:nvPr/>
          </p:nvSpPr>
          <p:spPr>
            <a:xfrm>
              <a:off x="5687540" y="5109120"/>
              <a:ext cx="560860" cy="609599"/>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36" name="Round Diagonal Corner Rectangle 35"/>
          <p:cNvSpPr/>
          <p:nvPr/>
        </p:nvSpPr>
        <p:spPr>
          <a:xfrm>
            <a:off x="2841006" y="1426153"/>
            <a:ext cx="6045255" cy="4898447"/>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1" name="Rectangle 40"/>
          <p:cNvSpPr>
            <a:spLocks noChangeArrowheads="1"/>
          </p:cNvSpPr>
          <p:nvPr/>
        </p:nvSpPr>
        <p:spPr bwMode="auto">
          <a:xfrm>
            <a:off x="851761" y="571972"/>
            <a:ext cx="217486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lang="en-US" sz="1600" dirty="0">
                <a:latin typeface="Calibri" pitchFamily="34" charset="0"/>
                <a:cs typeface="Times New Roman" pitchFamily="18" charset="0"/>
              </a:rPr>
              <a:t>Write the code in Arduino IDE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42" name="Round Diagonal Corner Rectangle 41"/>
          <p:cNvSpPr/>
          <p:nvPr/>
        </p:nvSpPr>
        <p:spPr>
          <a:xfrm>
            <a:off x="782211" y="517365"/>
            <a:ext cx="2155206" cy="611635"/>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3" name="Rectangle 12">
            <a:extLst>
              <a:ext uri="{FF2B5EF4-FFF2-40B4-BE49-F238E27FC236}">
                <a16:creationId xmlns:a16="http://schemas.microsoft.com/office/drawing/2014/main" id="{39E27452-9211-4EA1-A32C-53156CC46DA4}"/>
              </a:ext>
            </a:extLst>
          </p:cNvPr>
          <p:cNvSpPr/>
          <p:nvPr/>
        </p:nvSpPr>
        <p:spPr>
          <a:xfrm>
            <a:off x="304800" y="3276600"/>
            <a:ext cx="2285999" cy="210328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After done writing the code click upload          . And the led will blink continuously with 1 second(</a:t>
            </a:r>
            <a:r>
              <a:rPr lang="en-US" dirty="0">
                <a:solidFill>
                  <a:srgbClr val="FF0000"/>
                </a:solidFill>
              </a:rPr>
              <a:t>delay(1000); = 1000 </a:t>
            </a:r>
            <a:r>
              <a:rPr lang="en-US" dirty="0" err="1">
                <a:solidFill>
                  <a:srgbClr val="FF0000"/>
                </a:solidFill>
              </a:rPr>
              <a:t>milisec</a:t>
            </a:r>
            <a:r>
              <a:rPr lang="en-US" dirty="0">
                <a:solidFill>
                  <a:srgbClr val="FF0000"/>
                </a:solidFill>
              </a:rPr>
              <a:t> delay</a:t>
            </a:r>
            <a:r>
              <a:rPr lang="en-US" dirty="0"/>
              <a:t>).</a:t>
            </a:r>
          </a:p>
        </p:txBody>
      </p:sp>
      <p:pic>
        <p:nvPicPr>
          <p:cNvPr id="2" name="Picture 1">
            <a:extLst>
              <a:ext uri="{FF2B5EF4-FFF2-40B4-BE49-F238E27FC236}">
                <a16:creationId xmlns:a16="http://schemas.microsoft.com/office/drawing/2014/main" id="{36877A49-B206-48FC-B639-323D8EBFEA81}"/>
              </a:ext>
            </a:extLst>
          </p:cNvPr>
          <p:cNvPicPr>
            <a:picLocks noChangeAspect="1"/>
          </p:cNvPicPr>
          <p:nvPr/>
        </p:nvPicPr>
        <p:blipFill rotWithShape="1">
          <a:blip r:embed="rId4"/>
          <a:srcRect l="13592" t="7247" r="72003" b="80633"/>
          <a:stretch/>
        </p:blipFill>
        <p:spPr>
          <a:xfrm>
            <a:off x="2298851" y="3779729"/>
            <a:ext cx="255145" cy="287987"/>
          </a:xfrm>
          <a:prstGeom prst="rect">
            <a:avLst/>
          </a:prstGeom>
        </p:spPr>
      </p:pic>
    </p:spTree>
    <p:extLst>
      <p:ext uri="{BB962C8B-B14F-4D97-AF65-F5344CB8AC3E}">
        <p14:creationId xmlns:p14="http://schemas.microsoft.com/office/powerpoint/2010/main" val="737172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b="9768"/>
          <a:stretch/>
        </p:blipFill>
        <p:spPr>
          <a:xfrm>
            <a:off x="475997" y="1109745"/>
            <a:ext cx="4705603" cy="5017963"/>
          </a:xfrm>
          <a:prstGeom prst="rect">
            <a:avLst/>
          </a:prstGeom>
        </p:spPr>
      </p:pic>
      <p:sp>
        <p:nvSpPr>
          <p:cNvPr id="4" name="Rectangle 15"/>
          <p:cNvSpPr>
            <a:spLocks noChangeArrowheads="1"/>
          </p:cNvSpPr>
          <p:nvPr/>
        </p:nvSpPr>
        <p:spPr bwMode="auto">
          <a:xfrm>
            <a:off x="6006194" y="330368"/>
            <a:ext cx="28800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dirty="0">
                <a:latin typeface="Calibri" pitchFamily="34" charset="0"/>
                <a:ea typeface="Calibri" pitchFamily="34" charset="0"/>
                <a:cs typeface="Times New Roman" pitchFamily="18" charset="0"/>
              </a:rPr>
              <a:t>Lesson 2 : Trying DHT11</a:t>
            </a:r>
            <a:endParaRPr lang="en-US" sz="800" dirty="0">
              <a:latin typeface="Arial" pitchFamily="34" charset="0"/>
              <a:cs typeface="Arial" pitchFamily="34" charset="0"/>
            </a:endParaRPr>
          </a:p>
        </p:txBody>
      </p:sp>
      <p:sp>
        <p:nvSpPr>
          <p:cNvPr id="5" name="Round Diagonal Corner Rectangle 4"/>
          <p:cNvSpPr/>
          <p:nvPr/>
        </p:nvSpPr>
        <p:spPr>
          <a:xfrm>
            <a:off x="5977054" y="228599"/>
            <a:ext cx="2938346" cy="664153"/>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 name="Round Diagonal Corner Rectangle 5"/>
          <p:cNvSpPr/>
          <p:nvPr/>
        </p:nvSpPr>
        <p:spPr>
          <a:xfrm>
            <a:off x="76200" y="76200"/>
            <a:ext cx="8991600" cy="6705600"/>
          </a:xfrm>
          <a:prstGeom prst="round2Diag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12" name="Group 11"/>
          <p:cNvGrpSpPr/>
          <p:nvPr/>
        </p:nvGrpSpPr>
        <p:grpSpPr>
          <a:xfrm>
            <a:off x="447820" y="629699"/>
            <a:ext cx="647613" cy="769441"/>
            <a:chOff x="3172940" y="148051"/>
            <a:chExt cx="647613" cy="769441"/>
          </a:xfrm>
        </p:grpSpPr>
        <p:sp>
          <p:nvSpPr>
            <p:cNvPr id="13" name="Rectangle 20"/>
            <p:cNvSpPr>
              <a:spLocks noChangeArrowheads="1"/>
            </p:cNvSpPr>
            <p:nvPr/>
          </p:nvSpPr>
          <p:spPr bwMode="auto">
            <a:xfrm>
              <a:off x="3208934" y="148051"/>
              <a:ext cx="61161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400" b="1" i="0" u="none" strike="noStrike" cap="none" normalizeH="0" baseline="0" dirty="0">
                  <a:ln>
                    <a:noFill/>
                  </a:ln>
                  <a:effectLst/>
                  <a:latin typeface="Calibri" pitchFamily="34" charset="0"/>
                  <a:ea typeface="Calibri" pitchFamily="34" charset="0"/>
                  <a:cs typeface="Times New Roman" pitchFamily="18" charset="0"/>
                </a:rPr>
                <a:t>1</a:t>
              </a:r>
              <a:endParaRPr kumimoji="0" lang="en-US" sz="4400" b="0" i="0" u="none" strike="noStrike" cap="none" normalizeH="0" baseline="0" dirty="0">
                <a:ln>
                  <a:noFill/>
                </a:ln>
                <a:effectLst/>
                <a:latin typeface="Arial" pitchFamily="34" charset="0"/>
                <a:cs typeface="Arial" pitchFamily="34" charset="0"/>
              </a:endParaRPr>
            </a:p>
          </p:txBody>
        </p:sp>
        <p:sp>
          <p:nvSpPr>
            <p:cNvPr id="14" name="Round Diagonal Corner Rectangle 13"/>
            <p:cNvSpPr/>
            <p:nvPr/>
          </p:nvSpPr>
          <p:spPr>
            <a:xfrm>
              <a:off x="3172940" y="228601"/>
              <a:ext cx="560860" cy="609599"/>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19" name="Round Diagonal Corner Rectangle 18"/>
          <p:cNvSpPr/>
          <p:nvPr/>
        </p:nvSpPr>
        <p:spPr>
          <a:xfrm>
            <a:off x="232404" y="515034"/>
            <a:ext cx="5253996" cy="5733366"/>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 name="TextBox 1">
            <a:extLst>
              <a:ext uri="{FF2B5EF4-FFF2-40B4-BE49-F238E27FC236}">
                <a16:creationId xmlns:a16="http://schemas.microsoft.com/office/drawing/2014/main" id="{E48683D2-6FB9-4B3F-8E63-9274976796E7}"/>
              </a:ext>
            </a:extLst>
          </p:cNvPr>
          <p:cNvSpPr txBox="1"/>
          <p:nvPr/>
        </p:nvSpPr>
        <p:spPr>
          <a:xfrm>
            <a:off x="2010945" y="1329373"/>
            <a:ext cx="817853"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t>DHT11</a:t>
            </a:r>
          </a:p>
        </p:txBody>
      </p:sp>
      <p:sp>
        <p:nvSpPr>
          <p:cNvPr id="7" name="Rectangle 6">
            <a:extLst>
              <a:ext uri="{FF2B5EF4-FFF2-40B4-BE49-F238E27FC236}">
                <a16:creationId xmlns:a16="http://schemas.microsoft.com/office/drawing/2014/main" id="{E11E3CDF-262B-4A3E-B34B-C922F7ACC780}"/>
              </a:ext>
            </a:extLst>
          </p:cNvPr>
          <p:cNvSpPr/>
          <p:nvPr/>
        </p:nvSpPr>
        <p:spPr>
          <a:xfrm>
            <a:off x="6324600" y="1981200"/>
            <a:ext cx="1766206" cy="5334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DE7C6FF2-EB84-4B01-93E7-F6A600DB60ED}"/>
              </a:ext>
            </a:extLst>
          </p:cNvPr>
          <p:cNvSpPr/>
          <p:nvPr/>
        </p:nvSpPr>
        <p:spPr>
          <a:xfrm>
            <a:off x="7446227" y="1981200"/>
            <a:ext cx="630973" cy="5334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00B424BE-24D0-42E6-B55E-2B0B26AFAE6B}"/>
              </a:ext>
            </a:extLst>
          </p:cNvPr>
          <p:cNvSpPr txBox="1"/>
          <p:nvPr/>
        </p:nvSpPr>
        <p:spPr>
          <a:xfrm>
            <a:off x="8076518" y="1981200"/>
            <a:ext cx="452846" cy="523220"/>
          </a:xfrm>
          <a:prstGeom prst="rect">
            <a:avLst/>
          </a:prstGeom>
          <a:noFill/>
        </p:spPr>
        <p:txBody>
          <a:bodyPr wrap="square" rtlCol="0">
            <a:spAutoFit/>
          </a:bodyPr>
          <a:lstStyle/>
          <a:p>
            <a:r>
              <a:rPr lang="en-US" sz="2800" dirty="0"/>
              <a:t>+</a:t>
            </a:r>
          </a:p>
        </p:txBody>
      </p:sp>
      <p:sp>
        <p:nvSpPr>
          <p:cNvPr id="11" name="TextBox 10">
            <a:extLst>
              <a:ext uri="{FF2B5EF4-FFF2-40B4-BE49-F238E27FC236}">
                <a16:creationId xmlns:a16="http://schemas.microsoft.com/office/drawing/2014/main" id="{0C2AF3E1-EB42-4229-B98A-FFE83D75C7F6}"/>
              </a:ext>
            </a:extLst>
          </p:cNvPr>
          <p:cNvSpPr txBox="1"/>
          <p:nvPr/>
        </p:nvSpPr>
        <p:spPr>
          <a:xfrm>
            <a:off x="6762461" y="1611868"/>
            <a:ext cx="596638" cy="369332"/>
          </a:xfrm>
          <a:prstGeom prst="rect">
            <a:avLst/>
          </a:prstGeom>
          <a:noFill/>
        </p:spPr>
        <p:txBody>
          <a:bodyPr wrap="none" rtlCol="0">
            <a:spAutoFit/>
          </a:bodyPr>
          <a:lstStyle/>
          <a:p>
            <a:r>
              <a:rPr lang="en-US" dirty="0"/>
              <a:t>OUT</a:t>
            </a:r>
          </a:p>
        </p:txBody>
      </p:sp>
      <p:sp>
        <p:nvSpPr>
          <p:cNvPr id="15" name="TextBox 14">
            <a:extLst>
              <a:ext uri="{FF2B5EF4-FFF2-40B4-BE49-F238E27FC236}">
                <a16:creationId xmlns:a16="http://schemas.microsoft.com/office/drawing/2014/main" id="{270553C0-1A11-417D-A269-D747D5EF7622}"/>
              </a:ext>
            </a:extLst>
          </p:cNvPr>
          <p:cNvSpPr txBox="1"/>
          <p:nvPr/>
        </p:nvSpPr>
        <p:spPr>
          <a:xfrm>
            <a:off x="6275986" y="1534924"/>
            <a:ext cx="295274" cy="523220"/>
          </a:xfrm>
          <a:prstGeom prst="rect">
            <a:avLst/>
          </a:prstGeom>
          <a:noFill/>
        </p:spPr>
        <p:txBody>
          <a:bodyPr wrap="none" rtlCol="0">
            <a:spAutoFit/>
          </a:bodyPr>
          <a:lstStyle/>
          <a:p>
            <a:r>
              <a:rPr lang="en-US" sz="2800" dirty="0"/>
              <a:t>-</a:t>
            </a:r>
          </a:p>
        </p:txBody>
      </p:sp>
      <p:cxnSp>
        <p:nvCxnSpPr>
          <p:cNvPr id="17" name="Straight Arrow Connector 16">
            <a:extLst>
              <a:ext uri="{FF2B5EF4-FFF2-40B4-BE49-F238E27FC236}">
                <a16:creationId xmlns:a16="http://schemas.microsoft.com/office/drawing/2014/main" id="{669E10B4-6686-4368-8C45-17B484496ED8}"/>
              </a:ext>
            </a:extLst>
          </p:cNvPr>
          <p:cNvCxnSpPr>
            <a:stCxn id="10" idx="2"/>
          </p:cNvCxnSpPr>
          <p:nvPr/>
        </p:nvCxnSpPr>
        <p:spPr>
          <a:xfrm>
            <a:off x="8302941" y="2504420"/>
            <a:ext cx="0" cy="924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10C6020-E0E8-47EC-BE25-92DAB52E4008}"/>
              </a:ext>
            </a:extLst>
          </p:cNvPr>
          <p:cNvSpPr txBox="1"/>
          <p:nvPr/>
        </p:nvSpPr>
        <p:spPr>
          <a:xfrm>
            <a:off x="8302941" y="3810000"/>
            <a:ext cx="607859" cy="369332"/>
          </a:xfrm>
          <a:prstGeom prst="rect">
            <a:avLst/>
          </a:prstGeom>
          <a:noFill/>
        </p:spPr>
        <p:txBody>
          <a:bodyPr wrap="none" rtlCol="0">
            <a:spAutoFit/>
          </a:bodyPr>
          <a:lstStyle/>
          <a:p>
            <a:r>
              <a:rPr lang="en-US" dirty="0"/>
              <a:t>3.3V</a:t>
            </a:r>
          </a:p>
        </p:txBody>
      </p:sp>
      <p:cxnSp>
        <p:nvCxnSpPr>
          <p:cNvPr id="21" name="Straight Arrow Connector 20">
            <a:extLst>
              <a:ext uri="{FF2B5EF4-FFF2-40B4-BE49-F238E27FC236}">
                <a16:creationId xmlns:a16="http://schemas.microsoft.com/office/drawing/2014/main" id="{1B06E266-D030-4CD6-8E2D-AE50DD4A72A2}"/>
              </a:ext>
            </a:extLst>
          </p:cNvPr>
          <p:cNvCxnSpPr>
            <a:stCxn id="11" idx="2"/>
          </p:cNvCxnSpPr>
          <p:nvPr/>
        </p:nvCxnSpPr>
        <p:spPr>
          <a:xfrm>
            <a:off x="7060780" y="1981200"/>
            <a:ext cx="0" cy="1828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B3B9473-18EC-4BCD-B5DD-D9BCEA2F0781}"/>
              </a:ext>
            </a:extLst>
          </p:cNvPr>
          <p:cNvSpPr txBox="1"/>
          <p:nvPr/>
        </p:nvSpPr>
        <p:spPr>
          <a:xfrm>
            <a:off x="6826414" y="3817382"/>
            <a:ext cx="444352" cy="369332"/>
          </a:xfrm>
          <a:prstGeom prst="rect">
            <a:avLst/>
          </a:prstGeom>
          <a:noFill/>
        </p:spPr>
        <p:txBody>
          <a:bodyPr wrap="none" rtlCol="0">
            <a:spAutoFit/>
          </a:bodyPr>
          <a:lstStyle/>
          <a:p>
            <a:r>
              <a:rPr lang="en-US" dirty="0"/>
              <a:t>D1</a:t>
            </a:r>
          </a:p>
        </p:txBody>
      </p:sp>
      <p:cxnSp>
        <p:nvCxnSpPr>
          <p:cNvPr id="24" name="Straight Arrow Connector 23">
            <a:extLst>
              <a:ext uri="{FF2B5EF4-FFF2-40B4-BE49-F238E27FC236}">
                <a16:creationId xmlns:a16="http://schemas.microsoft.com/office/drawing/2014/main" id="{3D578EB6-B06C-4746-82D7-ACBCDD640B1B}"/>
              </a:ext>
            </a:extLst>
          </p:cNvPr>
          <p:cNvCxnSpPr/>
          <p:nvPr/>
        </p:nvCxnSpPr>
        <p:spPr>
          <a:xfrm>
            <a:off x="6423623" y="2058144"/>
            <a:ext cx="0" cy="1759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90A0069-A2BA-43E1-95A9-AB93AA2C308F}"/>
              </a:ext>
            </a:extLst>
          </p:cNvPr>
          <p:cNvSpPr txBox="1"/>
          <p:nvPr/>
        </p:nvSpPr>
        <p:spPr>
          <a:xfrm>
            <a:off x="6140175" y="3901708"/>
            <a:ext cx="622286" cy="369332"/>
          </a:xfrm>
          <a:prstGeom prst="rect">
            <a:avLst/>
          </a:prstGeom>
          <a:noFill/>
        </p:spPr>
        <p:txBody>
          <a:bodyPr wrap="none" rtlCol="0">
            <a:spAutoFit/>
          </a:bodyPr>
          <a:lstStyle/>
          <a:p>
            <a:r>
              <a:rPr lang="en-US" dirty="0"/>
              <a:t>GND</a:t>
            </a:r>
          </a:p>
        </p:txBody>
      </p:sp>
      <p:sp>
        <p:nvSpPr>
          <p:cNvPr id="29" name="TextBox 28">
            <a:extLst>
              <a:ext uri="{FF2B5EF4-FFF2-40B4-BE49-F238E27FC236}">
                <a16:creationId xmlns:a16="http://schemas.microsoft.com/office/drawing/2014/main" id="{96B715DE-BCCB-4CB3-AE1B-8578C0A5B4BB}"/>
              </a:ext>
            </a:extLst>
          </p:cNvPr>
          <p:cNvSpPr txBox="1"/>
          <p:nvPr/>
        </p:nvSpPr>
        <p:spPr>
          <a:xfrm>
            <a:off x="6451318" y="1306622"/>
            <a:ext cx="148951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t>Sensor pinout</a:t>
            </a:r>
          </a:p>
        </p:txBody>
      </p:sp>
    </p:spTree>
    <p:extLst>
      <p:ext uri="{BB962C8B-B14F-4D97-AF65-F5344CB8AC3E}">
        <p14:creationId xmlns:p14="http://schemas.microsoft.com/office/powerpoint/2010/main" val="11903272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C5F73C-2CFF-49D0-8DFE-FE460EA3A1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966" y="1285677"/>
            <a:ext cx="5437971" cy="5191324"/>
          </a:xfrm>
          <a:prstGeom prst="rect">
            <a:avLst/>
          </a:prstGeom>
        </p:spPr>
      </p:pic>
      <p:sp>
        <p:nvSpPr>
          <p:cNvPr id="4" name="Rectangle 15"/>
          <p:cNvSpPr>
            <a:spLocks noChangeArrowheads="1"/>
          </p:cNvSpPr>
          <p:nvPr/>
        </p:nvSpPr>
        <p:spPr bwMode="auto">
          <a:xfrm>
            <a:off x="6006194" y="330368"/>
            <a:ext cx="28800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dirty="0">
                <a:latin typeface="Calibri" pitchFamily="34" charset="0"/>
                <a:ea typeface="Calibri" pitchFamily="34" charset="0"/>
                <a:cs typeface="Times New Roman" pitchFamily="18" charset="0"/>
              </a:rPr>
              <a:t>Lesson 2 : Trying DHT11</a:t>
            </a:r>
            <a:endParaRPr kumimoji="0" lang="en-US" sz="800" b="0" i="0" u="none" strike="noStrike" cap="none" normalizeH="0" baseline="0" dirty="0">
              <a:ln>
                <a:noFill/>
              </a:ln>
              <a:solidFill>
                <a:schemeClr val="tx1"/>
              </a:solidFill>
              <a:effectLst/>
              <a:latin typeface="Arial" pitchFamily="34" charset="0"/>
              <a:cs typeface="Arial" pitchFamily="34" charset="0"/>
            </a:endParaRPr>
          </a:p>
        </p:txBody>
      </p:sp>
      <p:sp>
        <p:nvSpPr>
          <p:cNvPr id="5" name="Round Diagonal Corner Rectangle 4"/>
          <p:cNvSpPr/>
          <p:nvPr/>
        </p:nvSpPr>
        <p:spPr>
          <a:xfrm>
            <a:off x="5977054" y="228599"/>
            <a:ext cx="2938346" cy="664153"/>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 name="Round Diagonal Corner Rectangle 5"/>
          <p:cNvSpPr/>
          <p:nvPr/>
        </p:nvSpPr>
        <p:spPr>
          <a:xfrm>
            <a:off x="76200" y="76200"/>
            <a:ext cx="8991600" cy="6705600"/>
          </a:xfrm>
          <a:prstGeom prst="round2Diag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9" name="Round Diagonal Corner Rectangle 18"/>
          <p:cNvSpPr/>
          <p:nvPr/>
        </p:nvSpPr>
        <p:spPr>
          <a:xfrm>
            <a:off x="232404" y="515034"/>
            <a:ext cx="5316590" cy="6114366"/>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26" name="Group 25"/>
          <p:cNvGrpSpPr/>
          <p:nvPr/>
        </p:nvGrpSpPr>
        <p:grpSpPr>
          <a:xfrm>
            <a:off x="762000" y="489962"/>
            <a:ext cx="639079" cy="769441"/>
            <a:chOff x="5687540" y="5029200"/>
            <a:chExt cx="639079" cy="769441"/>
          </a:xfrm>
        </p:grpSpPr>
        <p:sp>
          <p:nvSpPr>
            <p:cNvPr id="27" name="Rectangle 20"/>
            <p:cNvSpPr>
              <a:spLocks noChangeArrowheads="1"/>
            </p:cNvSpPr>
            <p:nvPr/>
          </p:nvSpPr>
          <p:spPr bwMode="auto">
            <a:xfrm>
              <a:off x="5715000" y="5029200"/>
              <a:ext cx="61161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4400" b="1" dirty="0">
                  <a:latin typeface="Calibri" pitchFamily="34" charset="0"/>
                  <a:cs typeface="Times New Roman" pitchFamily="18" charset="0"/>
                </a:rPr>
                <a:t>2</a:t>
              </a:r>
              <a:endParaRPr kumimoji="0" lang="en-US" sz="4400" b="0" i="0" u="none" strike="noStrike" cap="none" normalizeH="0" baseline="0" dirty="0">
                <a:ln>
                  <a:noFill/>
                </a:ln>
                <a:effectLst/>
                <a:latin typeface="Arial" pitchFamily="34" charset="0"/>
                <a:cs typeface="Arial" pitchFamily="34" charset="0"/>
              </a:endParaRPr>
            </a:p>
          </p:txBody>
        </p:sp>
        <p:sp>
          <p:nvSpPr>
            <p:cNvPr id="28" name="Round Diagonal Corner Rectangle 27"/>
            <p:cNvSpPr/>
            <p:nvPr/>
          </p:nvSpPr>
          <p:spPr>
            <a:xfrm>
              <a:off x="5687540" y="5109120"/>
              <a:ext cx="560860" cy="609599"/>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cxnSp>
        <p:nvCxnSpPr>
          <p:cNvPr id="10" name="Straight Arrow Connector 9">
            <a:extLst>
              <a:ext uri="{FF2B5EF4-FFF2-40B4-BE49-F238E27FC236}">
                <a16:creationId xmlns:a16="http://schemas.microsoft.com/office/drawing/2014/main" id="{7F44E95C-7A70-4546-BCDF-327DEF1618DB}"/>
              </a:ext>
            </a:extLst>
          </p:cNvPr>
          <p:cNvCxnSpPr>
            <a:cxnSpLocks/>
          </p:cNvCxnSpPr>
          <p:nvPr/>
        </p:nvCxnSpPr>
        <p:spPr>
          <a:xfrm flipH="1">
            <a:off x="1976439" y="1347643"/>
            <a:ext cx="3882642" cy="68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5E6BF93-14C7-4B83-984C-CECD5E040D04}"/>
              </a:ext>
            </a:extLst>
          </p:cNvPr>
          <p:cNvSpPr txBox="1"/>
          <p:nvPr/>
        </p:nvSpPr>
        <p:spPr>
          <a:xfrm>
            <a:off x="5916334" y="1020613"/>
            <a:ext cx="2227789"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solidFill>
                  <a:srgbClr val="FF0000"/>
                </a:solidFill>
              </a:rPr>
              <a:t>Library </a:t>
            </a:r>
            <a:r>
              <a:rPr lang="en-US" dirty="0"/>
              <a:t>function caller</a:t>
            </a:r>
          </a:p>
        </p:txBody>
      </p:sp>
      <p:sp>
        <p:nvSpPr>
          <p:cNvPr id="29" name="TextBox 28">
            <a:extLst>
              <a:ext uri="{FF2B5EF4-FFF2-40B4-BE49-F238E27FC236}">
                <a16:creationId xmlns:a16="http://schemas.microsoft.com/office/drawing/2014/main" id="{09DC31D2-3DF1-4D6F-8A74-63D1EA48950B}"/>
              </a:ext>
            </a:extLst>
          </p:cNvPr>
          <p:cNvSpPr txBox="1"/>
          <p:nvPr/>
        </p:nvSpPr>
        <p:spPr>
          <a:xfrm>
            <a:off x="5901153" y="1457642"/>
            <a:ext cx="2258149"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Define sensor pinout</a:t>
            </a:r>
          </a:p>
        </p:txBody>
      </p:sp>
      <p:cxnSp>
        <p:nvCxnSpPr>
          <p:cNvPr id="30" name="Straight Arrow Connector 29">
            <a:extLst>
              <a:ext uri="{FF2B5EF4-FFF2-40B4-BE49-F238E27FC236}">
                <a16:creationId xmlns:a16="http://schemas.microsoft.com/office/drawing/2014/main" id="{9D72390F-5049-400B-8485-7034C2F50DDC}"/>
              </a:ext>
            </a:extLst>
          </p:cNvPr>
          <p:cNvCxnSpPr>
            <a:cxnSpLocks/>
            <a:stCxn id="29" idx="1"/>
          </p:cNvCxnSpPr>
          <p:nvPr/>
        </p:nvCxnSpPr>
        <p:spPr>
          <a:xfrm flipH="1">
            <a:off x="1976439" y="1642308"/>
            <a:ext cx="3924714" cy="130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2F0B527-9BAC-431C-953D-DBD22EA9001F}"/>
              </a:ext>
            </a:extLst>
          </p:cNvPr>
          <p:cNvSpPr txBox="1"/>
          <p:nvPr/>
        </p:nvSpPr>
        <p:spPr>
          <a:xfrm>
            <a:off x="5866031" y="1904862"/>
            <a:ext cx="2487393"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Define DHT sensor type</a:t>
            </a:r>
          </a:p>
        </p:txBody>
      </p:sp>
      <p:cxnSp>
        <p:nvCxnSpPr>
          <p:cNvPr id="32" name="Straight Arrow Connector 31">
            <a:extLst>
              <a:ext uri="{FF2B5EF4-FFF2-40B4-BE49-F238E27FC236}">
                <a16:creationId xmlns:a16="http://schemas.microsoft.com/office/drawing/2014/main" id="{59B102DE-77D6-4D69-9CFE-33FF2CDB0221}"/>
              </a:ext>
            </a:extLst>
          </p:cNvPr>
          <p:cNvCxnSpPr>
            <a:cxnSpLocks/>
            <a:stCxn id="31" idx="1"/>
          </p:cNvCxnSpPr>
          <p:nvPr/>
        </p:nvCxnSpPr>
        <p:spPr>
          <a:xfrm flipH="1" flipV="1">
            <a:off x="2438400" y="1826974"/>
            <a:ext cx="3427631" cy="262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F1AD2FB-A69D-498A-A411-D004AF89F92E}"/>
              </a:ext>
            </a:extLst>
          </p:cNvPr>
          <p:cNvSpPr txBox="1"/>
          <p:nvPr/>
        </p:nvSpPr>
        <p:spPr>
          <a:xfrm>
            <a:off x="5832736" y="2396899"/>
            <a:ext cx="2854064"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Set </a:t>
            </a:r>
            <a:r>
              <a:rPr lang="en-US" dirty="0">
                <a:solidFill>
                  <a:srgbClr val="FF0000"/>
                </a:solidFill>
              </a:rPr>
              <a:t>Serial Monitor </a:t>
            </a:r>
            <a:r>
              <a:rPr lang="en-US" dirty="0" err="1"/>
              <a:t>baudrate</a:t>
            </a:r>
            <a:endParaRPr lang="en-US" dirty="0"/>
          </a:p>
        </p:txBody>
      </p:sp>
      <p:cxnSp>
        <p:nvCxnSpPr>
          <p:cNvPr id="34" name="Straight Arrow Connector 33">
            <a:extLst>
              <a:ext uri="{FF2B5EF4-FFF2-40B4-BE49-F238E27FC236}">
                <a16:creationId xmlns:a16="http://schemas.microsoft.com/office/drawing/2014/main" id="{4706B194-569C-4A89-8640-21BFA4080F8A}"/>
              </a:ext>
            </a:extLst>
          </p:cNvPr>
          <p:cNvCxnSpPr>
            <a:cxnSpLocks/>
            <a:stCxn id="33" idx="1"/>
          </p:cNvCxnSpPr>
          <p:nvPr/>
        </p:nvCxnSpPr>
        <p:spPr>
          <a:xfrm flipH="1" flipV="1">
            <a:off x="2627266" y="2432895"/>
            <a:ext cx="3205470" cy="148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FABE87C1-D742-4DE1-99DE-FDAB29AFC285}"/>
              </a:ext>
            </a:extLst>
          </p:cNvPr>
          <p:cNvSpPr txBox="1"/>
          <p:nvPr/>
        </p:nvSpPr>
        <p:spPr>
          <a:xfrm>
            <a:off x="5832736" y="2864323"/>
            <a:ext cx="2854064"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Call function to read humidity and temperature value then store it in </a:t>
            </a:r>
            <a:r>
              <a:rPr lang="en-US" dirty="0">
                <a:solidFill>
                  <a:srgbClr val="FF0000"/>
                </a:solidFill>
              </a:rPr>
              <a:t>h</a:t>
            </a:r>
            <a:r>
              <a:rPr lang="en-US" dirty="0"/>
              <a:t> and </a:t>
            </a:r>
            <a:r>
              <a:rPr lang="en-US" dirty="0">
                <a:solidFill>
                  <a:srgbClr val="FF0000"/>
                </a:solidFill>
              </a:rPr>
              <a:t>t</a:t>
            </a:r>
            <a:r>
              <a:rPr lang="en-US" dirty="0"/>
              <a:t> variable.</a:t>
            </a:r>
          </a:p>
        </p:txBody>
      </p:sp>
      <p:cxnSp>
        <p:nvCxnSpPr>
          <p:cNvPr id="37" name="Straight Arrow Connector 36">
            <a:extLst>
              <a:ext uri="{FF2B5EF4-FFF2-40B4-BE49-F238E27FC236}">
                <a16:creationId xmlns:a16="http://schemas.microsoft.com/office/drawing/2014/main" id="{0920CDCF-D585-423B-B18B-209B56ADC59E}"/>
              </a:ext>
            </a:extLst>
          </p:cNvPr>
          <p:cNvCxnSpPr>
            <a:cxnSpLocks/>
            <a:stCxn id="35" idx="1"/>
          </p:cNvCxnSpPr>
          <p:nvPr/>
        </p:nvCxnSpPr>
        <p:spPr>
          <a:xfrm flipH="1">
            <a:off x="3505200" y="3464488"/>
            <a:ext cx="2327536" cy="269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46BD1E4-D9E6-4A32-94BC-83C3E1C8ACE0}"/>
              </a:ext>
            </a:extLst>
          </p:cNvPr>
          <p:cNvSpPr txBox="1"/>
          <p:nvPr/>
        </p:nvSpPr>
        <p:spPr>
          <a:xfrm>
            <a:off x="5832736" y="4162744"/>
            <a:ext cx="2854064" cy="147732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Print data to appear in Serial Monitor. </a:t>
            </a:r>
            <a:r>
              <a:rPr lang="en-US" dirty="0" err="1">
                <a:solidFill>
                  <a:srgbClr val="FF0000"/>
                </a:solidFill>
              </a:rPr>
              <a:t>Serial.print</a:t>
            </a:r>
            <a:r>
              <a:rPr lang="en-US" dirty="0">
                <a:solidFill>
                  <a:srgbClr val="FF0000"/>
                </a:solidFill>
              </a:rPr>
              <a:t> </a:t>
            </a:r>
            <a:r>
              <a:rPr lang="en-US" dirty="0"/>
              <a:t>is for print the value and when it’s come to </a:t>
            </a:r>
            <a:r>
              <a:rPr lang="en-US" dirty="0" err="1">
                <a:solidFill>
                  <a:srgbClr val="FF0000"/>
                </a:solidFill>
              </a:rPr>
              <a:t>Serial.println</a:t>
            </a:r>
            <a:r>
              <a:rPr lang="en-US" dirty="0">
                <a:solidFill>
                  <a:srgbClr val="FF0000"/>
                </a:solidFill>
              </a:rPr>
              <a:t> </a:t>
            </a:r>
            <a:r>
              <a:rPr lang="en-US" dirty="0"/>
              <a:t>it will go to new line.</a:t>
            </a:r>
          </a:p>
        </p:txBody>
      </p:sp>
      <p:cxnSp>
        <p:nvCxnSpPr>
          <p:cNvPr id="46" name="Straight Arrow Connector 45">
            <a:extLst>
              <a:ext uri="{FF2B5EF4-FFF2-40B4-BE49-F238E27FC236}">
                <a16:creationId xmlns:a16="http://schemas.microsoft.com/office/drawing/2014/main" id="{261FB0E6-0379-4F85-AC6B-4066EC0398C0}"/>
              </a:ext>
            </a:extLst>
          </p:cNvPr>
          <p:cNvCxnSpPr>
            <a:cxnSpLocks/>
          </p:cNvCxnSpPr>
          <p:nvPr/>
        </p:nvCxnSpPr>
        <p:spPr>
          <a:xfrm flipH="1">
            <a:off x="3529012" y="4767671"/>
            <a:ext cx="2327536" cy="269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E417BE3C-3DF8-4052-9E5C-1EA6304415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8710" y="5123525"/>
            <a:ext cx="1650284" cy="1541871"/>
          </a:xfrm>
          <a:prstGeom prst="rect">
            <a:avLst/>
          </a:prstGeom>
        </p:spPr>
      </p:pic>
      <p:sp>
        <p:nvSpPr>
          <p:cNvPr id="49" name="TextBox 48">
            <a:extLst>
              <a:ext uri="{FF2B5EF4-FFF2-40B4-BE49-F238E27FC236}">
                <a16:creationId xmlns:a16="http://schemas.microsoft.com/office/drawing/2014/main" id="{CCBC8021-AF33-4DA1-9DAF-219F626FC18A}"/>
              </a:ext>
            </a:extLst>
          </p:cNvPr>
          <p:cNvSpPr txBox="1"/>
          <p:nvPr/>
        </p:nvSpPr>
        <p:spPr>
          <a:xfrm>
            <a:off x="5837456" y="5724725"/>
            <a:ext cx="2854064"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Done? Then go open the </a:t>
            </a:r>
            <a:r>
              <a:rPr lang="en-US" dirty="0">
                <a:solidFill>
                  <a:srgbClr val="FF0000"/>
                </a:solidFill>
              </a:rPr>
              <a:t>Serial Monitor </a:t>
            </a:r>
            <a:r>
              <a:rPr lang="en-US" dirty="0"/>
              <a:t>with this icon</a:t>
            </a:r>
          </a:p>
        </p:txBody>
      </p:sp>
    </p:spTree>
    <p:extLst>
      <p:ext uri="{BB962C8B-B14F-4D97-AF65-F5344CB8AC3E}">
        <p14:creationId xmlns:p14="http://schemas.microsoft.com/office/powerpoint/2010/main" val="1027909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11517"/>
            <a:ext cx="2506639"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621117"/>
            <a:ext cx="2506640"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ound Diagonal Corner Rectangle 1"/>
          <p:cNvSpPr/>
          <p:nvPr/>
        </p:nvSpPr>
        <p:spPr>
          <a:xfrm>
            <a:off x="228600" y="1371600"/>
            <a:ext cx="8738226" cy="5257800"/>
          </a:xfrm>
          <a:prstGeom prst="round2DiagRect">
            <a:avLst/>
          </a:prstGeom>
          <a:noFill/>
          <a:ln w="1905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066800" y="157904"/>
            <a:ext cx="5257801" cy="1015663"/>
          </a:xfrm>
          <a:prstGeom prst="rect">
            <a:avLst/>
          </a:prstGeom>
          <a:noFill/>
          <a:ln w="38100">
            <a:solidFill>
              <a:srgbClr val="00B050"/>
            </a:solidFill>
          </a:ln>
        </p:spPr>
        <p:txBody>
          <a:bodyPr wrap="square" rtlCol="0">
            <a:spAutoFit/>
          </a:bodyPr>
          <a:lstStyle/>
          <a:p>
            <a:pPr algn="ctr"/>
            <a:r>
              <a:rPr lang="en-US" sz="2000" b="1" dirty="0">
                <a:solidFill>
                  <a:srgbClr val="FF0000"/>
                </a:solidFill>
                <a:latin typeface="Gungsuh" pitchFamily="18" charset="-127"/>
                <a:ea typeface="Gungsuh" pitchFamily="18" charset="-127"/>
              </a:rPr>
              <a:t>NADI ELECZONE SOLUTIONS</a:t>
            </a:r>
          </a:p>
          <a:p>
            <a:pPr algn="ctr"/>
            <a:r>
              <a:rPr lang="en-US" sz="2000" b="1" dirty="0">
                <a:solidFill>
                  <a:srgbClr val="FF0000"/>
                </a:solidFill>
                <a:latin typeface="Gungsuh" pitchFamily="18" charset="-127"/>
                <a:ea typeface="Gungsuh" pitchFamily="18" charset="-127"/>
              </a:rPr>
              <a:t>SA0311162-X</a:t>
            </a:r>
          </a:p>
          <a:p>
            <a:pPr algn="ctr"/>
            <a:r>
              <a:rPr lang="en-US" sz="2000" b="1" dirty="0">
                <a:solidFill>
                  <a:srgbClr val="FF0000"/>
                </a:solidFill>
                <a:latin typeface="Gungsuh" pitchFamily="18" charset="-127"/>
                <a:ea typeface="Gungsuh" pitchFamily="18" charset="-127"/>
              </a:rPr>
              <a:t>CONTACT NUMBER: 013 4094377</a:t>
            </a:r>
          </a:p>
        </p:txBody>
      </p:sp>
      <p:sp>
        <p:nvSpPr>
          <p:cNvPr id="7" name="Title 6"/>
          <p:cNvSpPr>
            <a:spLocks noGrp="1"/>
          </p:cNvSpPr>
          <p:nvPr>
            <p:ph type="ctrTitle"/>
          </p:nvPr>
        </p:nvSpPr>
        <p:spPr>
          <a:xfrm>
            <a:off x="3207060" y="2316567"/>
            <a:ext cx="5632140" cy="4312833"/>
          </a:xfrm>
        </p:spPr>
        <p:txBody>
          <a:bodyPr>
            <a:normAutofit fontScale="90000"/>
          </a:bodyPr>
          <a:lstStyle/>
          <a:p>
            <a:pPr algn="l"/>
            <a:r>
              <a:rPr lang="en-US" sz="2000" dirty="0"/>
              <a:t>MUHAMMAD AIDIL FAIZ BIN ISMAIL</a:t>
            </a:r>
            <a:br>
              <a:rPr lang="en-US" sz="2000" dirty="0"/>
            </a:br>
            <a:r>
              <a:rPr lang="en-US" sz="2000" dirty="0"/>
              <a:t>KEPALA BATAS, PENANG</a:t>
            </a:r>
            <a:br>
              <a:rPr lang="en-US" sz="2000" dirty="0"/>
            </a:br>
            <a:r>
              <a:rPr lang="en-US" sz="2000" dirty="0"/>
              <a:t>25 MARCH 1993</a:t>
            </a:r>
            <a:br>
              <a:rPr lang="en-US" sz="2000" dirty="0"/>
            </a:br>
            <a:r>
              <a:rPr lang="en-US" sz="2000" dirty="0"/>
              <a:t>EDUCATION:</a:t>
            </a:r>
            <a:br>
              <a:rPr lang="en-US" sz="2000" dirty="0"/>
            </a:br>
            <a:r>
              <a:rPr lang="en-US" sz="2000" dirty="0"/>
              <a:t>DIPLOMA IN MICROELECTRONIC ENG. ,2013</a:t>
            </a:r>
            <a:br>
              <a:rPr lang="en-US" sz="2000" dirty="0"/>
            </a:br>
            <a:r>
              <a:rPr lang="en-US" sz="2000" dirty="0"/>
              <a:t>BACHELOR OF ELECTRONIC ENG. , 2017</a:t>
            </a:r>
            <a:br>
              <a:rPr lang="en-US" sz="2000" dirty="0"/>
            </a:br>
            <a:r>
              <a:rPr lang="en-US" sz="2000" dirty="0"/>
              <a:t>PAPER: e-Padi: An IoT Based Paddy Productivity Monitoring System</a:t>
            </a:r>
            <a:br>
              <a:rPr lang="en-US" sz="2000" dirty="0"/>
            </a:br>
            <a:r>
              <a:rPr lang="en-US" sz="2000" dirty="0"/>
              <a:t>EXPERIENCE:</a:t>
            </a:r>
            <a:br>
              <a:rPr lang="en-US" sz="2000" dirty="0"/>
            </a:br>
            <a:r>
              <a:rPr lang="en-US" sz="2000" dirty="0"/>
              <a:t>PROJECT FREELANCE, 2014-2017</a:t>
            </a:r>
            <a:br>
              <a:rPr lang="en-US" sz="2000" dirty="0"/>
            </a:br>
            <a:r>
              <a:rPr lang="en-US" sz="2000" dirty="0"/>
              <a:t>FREELANCE TRAINER, 2015-2017</a:t>
            </a:r>
            <a:br>
              <a:rPr lang="en-US" sz="2000" dirty="0"/>
            </a:br>
            <a:r>
              <a:rPr lang="en-US" sz="2000" dirty="0"/>
              <a:t>PROJECT AND AWARD:</a:t>
            </a:r>
            <a:br>
              <a:rPr lang="en-US" sz="2000" dirty="0"/>
            </a:br>
            <a:r>
              <a:rPr lang="en-US" sz="2000" dirty="0"/>
              <a:t>Gold Medal E </a:t>
            </a:r>
            <a:r>
              <a:rPr lang="en-US" sz="2000" dirty="0" err="1"/>
              <a:t>reka</a:t>
            </a:r>
            <a:r>
              <a:rPr lang="en-US" sz="2000" dirty="0"/>
              <a:t> UniMAP 2017 (E </a:t>
            </a:r>
            <a:r>
              <a:rPr lang="en-US" sz="2000" dirty="0" err="1"/>
              <a:t>padi</a:t>
            </a:r>
            <a:r>
              <a:rPr lang="en-US" sz="2000" dirty="0"/>
              <a:t>)</a:t>
            </a:r>
            <a:br>
              <a:rPr lang="en-US" sz="2000" dirty="0"/>
            </a:br>
            <a:r>
              <a:rPr lang="en-US" sz="2000" dirty="0"/>
              <a:t>Gold Medal I-Envex 2016 (IoT Clean room monitoring)</a:t>
            </a:r>
            <a:br>
              <a:rPr lang="en-US" sz="2000" dirty="0"/>
            </a:br>
            <a:r>
              <a:rPr lang="en-US" sz="2000" dirty="0"/>
              <a:t>SCIENCE ON WHEEL(NORTH REGION)</a:t>
            </a:r>
            <a:br>
              <a:rPr lang="en-US" sz="2000" dirty="0"/>
            </a:br>
            <a:br>
              <a:rPr lang="en-US" sz="2000" dirty="0"/>
            </a:br>
            <a:br>
              <a:rPr lang="en-US" sz="2000" dirty="0"/>
            </a:br>
            <a:br>
              <a:rPr lang="en-US" sz="2000" dirty="0"/>
            </a:br>
            <a:endParaRPr lang="en-US" sz="2000" dirty="0"/>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6800" y="2133600"/>
            <a:ext cx="1886747" cy="3352800"/>
          </a:xfrm>
          <a:prstGeom prst="rect">
            <a:avLst/>
          </a:prstGeom>
        </p:spPr>
      </p:pic>
    </p:spTree>
    <p:extLst>
      <p:ext uri="{BB962C8B-B14F-4D97-AF65-F5344CB8AC3E}">
        <p14:creationId xmlns:p14="http://schemas.microsoft.com/office/powerpoint/2010/main" val="2283244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srcRect l="9660" t="19792" r="50518" b="36234"/>
          <a:stretch/>
        </p:blipFill>
        <p:spPr>
          <a:xfrm>
            <a:off x="1066553" y="4434702"/>
            <a:ext cx="3535010" cy="2194698"/>
          </a:xfrm>
          <a:prstGeom prst="rect">
            <a:avLst/>
          </a:prstGeom>
        </p:spPr>
      </p:pic>
      <p:pic>
        <p:nvPicPr>
          <p:cNvPr id="10" name="Picture 9"/>
          <p:cNvPicPr>
            <a:picLocks noChangeAspect="1"/>
          </p:cNvPicPr>
          <p:nvPr/>
        </p:nvPicPr>
        <p:blipFill rotWithShape="1">
          <a:blip r:embed="rId3"/>
          <a:srcRect l="2562" t="5208" r="72273" b="45549"/>
          <a:stretch/>
        </p:blipFill>
        <p:spPr>
          <a:xfrm>
            <a:off x="5398700" y="1459992"/>
            <a:ext cx="3274245" cy="3602183"/>
          </a:xfrm>
          <a:prstGeom prst="rect">
            <a:avLst/>
          </a:prstGeom>
        </p:spPr>
      </p:pic>
      <p:sp>
        <p:nvSpPr>
          <p:cNvPr id="4" name="Rectangle 15"/>
          <p:cNvSpPr>
            <a:spLocks noChangeArrowheads="1"/>
          </p:cNvSpPr>
          <p:nvPr/>
        </p:nvSpPr>
        <p:spPr bwMode="auto">
          <a:xfrm>
            <a:off x="6006194" y="330368"/>
            <a:ext cx="28800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dirty="0">
                <a:latin typeface="Calibri" pitchFamily="34" charset="0"/>
                <a:ea typeface="Calibri" pitchFamily="34" charset="0"/>
                <a:cs typeface="Times New Roman" pitchFamily="18" charset="0"/>
              </a:rPr>
              <a:t>Setup </a:t>
            </a:r>
            <a:r>
              <a:rPr lang="en-US" b="1" dirty="0" err="1">
                <a:latin typeface="Calibri" pitchFamily="34" charset="0"/>
                <a:ea typeface="Calibri" pitchFamily="34" charset="0"/>
                <a:cs typeface="Times New Roman" pitchFamily="18" charset="0"/>
              </a:rPr>
              <a:t>Thingspeak</a:t>
            </a:r>
            <a:endParaRPr kumimoji="0" lang="en-US" sz="800" b="0" i="0" u="none" strike="noStrike" cap="none" normalizeH="0" baseline="0" dirty="0">
              <a:ln>
                <a:noFill/>
              </a:ln>
              <a:solidFill>
                <a:schemeClr val="tx1"/>
              </a:solidFill>
              <a:effectLst/>
              <a:latin typeface="Arial" pitchFamily="34" charset="0"/>
              <a:cs typeface="Arial" pitchFamily="34" charset="0"/>
            </a:endParaRPr>
          </a:p>
        </p:txBody>
      </p:sp>
      <p:sp>
        <p:nvSpPr>
          <p:cNvPr id="5" name="Round Diagonal Corner Rectangle 4"/>
          <p:cNvSpPr/>
          <p:nvPr/>
        </p:nvSpPr>
        <p:spPr>
          <a:xfrm>
            <a:off x="5977054" y="228599"/>
            <a:ext cx="2938346" cy="664153"/>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 name="Round Diagonal Corner Rectangle 5"/>
          <p:cNvSpPr/>
          <p:nvPr/>
        </p:nvSpPr>
        <p:spPr>
          <a:xfrm>
            <a:off x="76200" y="76200"/>
            <a:ext cx="8991600" cy="6705600"/>
          </a:xfrm>
          <a:prstGeom prst="round2Diag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12" name="Group 11"/>
          <p:cNvGrpSpPr/>
          <p:nvPr/>
        </p:nvGrpSpPr>
        <p:grpSpPr>
          <a:xfrm>
            <a:off x="600827" y="437078"/>
            <a:ext cx="647613" cy="769441"/>
            <a:chOff x="3172940" y="148051"/>
            <a:chExt cx="647613" cy="769441"/>
          </a:xfrm>
        </p:grpSpPr>
        <p:sp>
          <p:nvSpPr>
            <p:cNvPr id="13" name="Rectangle 20"/>
            <p:cNvSpPr>
              <a:spLocks noChangeArrowheads="1"/>
            </p:cNvSpPr>
            <p:nvPr/>
          </p:nvSpPr>
          <p:spPr bwMode="auto">
            <a:xfrm>
              <a:off x="3208934" y="148051"/>
              <a:ext cx="61161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400" b="1" i="0" u="none" strike="noStrike" cap="none" normalizeH="0" baseline="0" dirty="0">
                  <a:ln>
                    <a:noFill/>
                  </a:ln>
                  <a:effectLst/>
                  <a:latin typeface="Calibri" pitchFamily="34" charset="0"/>
                  <a:ea typeface="Calibri" pitchFamily="34" charset="0"/>
                  <a:cs typeface="Times New Roman" pitchFamily="18" charset="0"/>
                </a:rPr>
                <a:t>1</a:t>
              </a:r>
              <a:endParaRPr kumimoji="0" lang="en-US" sz="4400" b="0" i="0" u="none" strike="noStrike" cap="none" normalizeH="0" baseline="0" dirty="0">
                <a:ln>
                  <a:noFill/>
                </a:ln>
                <a:effectLst/>
                <a:latin typeface="Arial" pitchFamily="34" charset="0"/>
                <a:cs typeface="Arial" pitchFamily="34" charset="0"/>
              </a:endParaRPr>
            </a:p>
          </p:txBody>
        </p:sp>
        <p:sp>
          <p:nvSpPr>
            <p:cNvPr id="14" name="Round Diagonal Corner Rectangle 13"/>
            <p:cNvSpPr/>
            <p:nvPr/>
          </p:nvSpPr>
          <p:spPr>
            <a:xfrm>
              <a:off x="3172940" y="228601"/>
              <a:ext cx="560860" cy="609599"/>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21" name="Group 20"/>
          <p:cNvGrpSpPr/>
          <p:nvPr/>
        </p:nvGrpSpPr>
        <p:grpSpPr>
          <a:xfrm>
            <a:off x="8248120" y="995351"/>
            <a:ext cx="667280" cy="769441"/>
            <a:chOff x="2229439" y="4509554"/>
            <a:chExt cx="667280" cy="769441"/>
          </a:xfrm>
        </p:grpSpPr>
        <p:sp>
          <p:nvSpPr>
            <p:cNvPr id="22" name="Rectangle 20"/>
            <p:cNvSpPr>
              <a:spLocks noChangeArrowheads="1"/>
            </p:cNvSpPr>
            <p:nvPr/>
          </p:nvSpPr>
          <p:spPr bwMode="auto">
            <a:xfrm>
              <a:off x="2285100" y="4509554"/>
              <a:ext cx="61161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4400" b="1" dirty="0">
                  <a:latin typeface="Calibri" pitchFamily="34" charset="0"/>
                  <a:cs typeface="Times New Roman" pitchFamily="18" charset="0"/>
                </a:rPr>
                <a:t>2</a:t>
              </a:r>
              <a:endParaRPr kumimoji="0" lang="en-US" sz="4400" b="0" i="0" u="none" strike="noStrike" cap="none" normalizeH="0" baseline="0" dirty="0">
                <a:ln>
                  <a:noFill/>
                </a:ln>
                <a:effectLst/>
                <a:latin typeface="Arial" pitchFamily="34" charset="0"/>
                <a:cs typeface="Arial" pitchFamily="34" charset="0"/>
              </a:endParaRPr>
            </a:p>
          </p:txBody>
        </p:sp>
        <p:sp>
          <p:nvSpPr>
            <p:cNvPr id="23" name="Round Diagonal Corner Rectangle 22"/>
            <p:cNvSpPr/>
            <p:nvPr/>
          </p:nvSpPr>
          <p:spPr>
            <a:xfrm>
              <a:off x="2229439" y="4669396"/>
              <a:ext cx="560860" cy="609599"/>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36" name="Round Diagonal Corner Rectangle 35"/>
          <p:cNvSpPr/>
          <p:nvPr/>
        </p:nvSpPr>
        <p:spPr>
          <a:xfrm>
            <a:off x="5215494" y="978004"/>
            <a:ext cx="3657601" cy="3956678"/>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9" name="Round Diagonal Corner Rectangle 18"/>
          <p:cNvSpPr/>
          <p:nvPr/>
        </p:nvSpPr>
        <p:spPr>
          <a:xfrm>
            <a:off x="334931" y="228599"/>
            <a:ext cx="4700660" cy="3680139"/>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1" name="Round Diagonal Corner Rectangle 80"/>
          <p:cNvSpPr/>
          <p:nvPr/>
        </p:nvSpPr>
        <p:spPr>
          <a:xfrm>
            <a:off x="334931" y="4027736"/>
            <a:ext cx="4700660" cy="2677864"/>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83" name="Group 82"/>
          <p:cNvGrpSpPr/>
          <p:nvPr/>
        </p:nvGrpSpPr>
        <p:grpSpPr>
          <a:xfrm>
            <a:off x="532440" y="3989288"/>
            <a:ext cx="674957" cy="769441"/>
            <a:chOff x="9060863" y="4392901"/>
            <a:chExt cx="674957" cy="769441"/>
          </a:xfrm>
        </p:grpSpPr>
        <p:sp>
          <p:nvSpPr>
            <p:cNvPr id="84" name="Rectangle 20"/>
            <p:cNvSpPr>
              <a:spLocks noChangeArrowheads="1"/>
            </p:cNvSpPr>
            <p:nvPr/>
          </p:nvSpPr>
          <p:spPr bwMode="auto">
            <a:xfrm>
              <a:off x="9124201" y="4392901"/>
              <a:ext cx="61161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4400" b="1" dirty="0">
                  <a:latin typeface="Calibri" pitchFamily="34" charset="0"/>
                  <a:cs typeface="Times New Roman" pitchFamily="18" charset="0"/>
                </a:rPr>
                <a:t>3</a:t>
              </a:r>
              <a:endParaRPr kumimoji="0" lang="en-US" sz="4400" b="0" i="0" u="none" strike="noStrike" cap="none" normalizeH="0" baseline="0" dirty="0">
                <a:ln>
                  <a:noFill/>
                </a:ln>
                <a:effectLst/>
                <a:latin typeface="Arial" pitchFamily="34" charset="0"/>
                <a:cs typeface="Arial" pitchFamily="34" charset="0"/>
              </a:endParaRPr>
            </a:p>
          </p:txBody>
        </p:sp>
        <p:sp>
          <p:nvSpPr>
            <p:cNvPr id="85" name="Round Diagonal Corner Rectangle 84"/>
            <p:cNvSpPr/>
            <p:nvPr/>
          </p:nvSpPr>
          <p:spPr>
            <a:xfrm>
              <a:off x="9060863" y="4533516"/>
              <a:ext cx="560860" cy="609599"/>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38" name="Rectangle 37"/>
          <p:cNvSpPr>
            <a:spLocks noChangeArrowheads="1"/>
          </p:cNvSpPr>
          <p:nvPr/>
        </p:nvSpPr>
        <p:spPr bwMode="auto">
          <a:xfrm>
            <a:off x="2999056" y="4126201"/>
            <a:ext cx="2004789"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lang="en-US" sz="1600" dirty="0">
                <a:latin typeface="Calibri" pitchFamily="34" charset="0"/>
                <a:cs typeface="Times New Roman" pitchFamily="18" charset="0"/>
              </a:rPr>
              <a:t>Give a name to your channel and field for each of your sensor data. Scroll to the bottom and click </a:t>
            </a:r>
            <a:r>
              <a:rPr lang="en-US" sz="1600" dirty="0">
                <a:solidFill>
                  <a:srgbClr val="FF0000"/>
                </a:solidFill>
                <a:latin typeface="Calibri" pitchFamily="34" charset="0"/>
                <a:cs typeface="Times New Roman" pitchFamily="18" charset="0"/>
              </a:rPr>
              <a:t>save channel.</a:t>
            </a:r>
            <a:endParaRPr kumimoji="0" lang="en-US" sz="1600" b="0" i="0" u="none" strike="noStrike" cap="none" normalizeH="0" baseline="0" dirty="0">
              <a:ln>
                <a:noFill/>
              </a:ln>
              <a:solidFill>
                <a:srgbClr val="FF0000"/>
              </a:solidFill>
              <a:effectLst/>
              <a:latin typeface="Arial" pitchFamily="34" charset="0"/>
              <a:cs typeface="Arial" pitchFamily="34" charset="0"/>
            </a:endParaRPr>
          </a:p>
        </p:txBody>
      </p:sp>
      <p:sp>
        <p:nvSpPr>
          <p:cNvPr id="39" name="Round Diagonal Corner Rectangle 38"/>
          <p:cNvSpPr/>
          <p:nvPr/>
        </p:nvSpPr>
        <p:spPr>
          <a:xfrm>
            <a:off x="2953272" y="4146769"/>
            <a:ext cx="2245278" cy="1549092"/>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0" name="Rectangle 39"/>
          <p:cNvSpPr>
            <a:spLocks noChangeArrowheads="1"/>
          </p:cNvSpPr>
          <p:nvPr/>
        </p:nvSpPr>
        <p:spPr bwMode="auto">
          <a:xfrm>
            <a:off x="1806102" y="302280"/>
            <a:ext cx="323584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1600" dirty="0" err="1">
                <a:latin typeface="Calibri" pitchFamily="34" charset="0"/>
                <a:cs typeface="Times New Roman" pitchFamily="18" charset="0"/>
              </a:rPr>
              <a:t>Goto</a:t>
            </a:r>
            <a:r>
              <a:rPr lang="en-US" sz="1600" dirty="0">
                <a:latin typeface="Calibri" pitchFamily="34" charset="0"/>
                <a:cs typeface="Times New Roman" pitchFamily="18" charset="0"/>
              </a:rPr>
              <a:t> </a:t>
            </a:r>
            <a:r>
              <a:rPr lang="en-US" sz="1600" dirty="0">
                <a:solidFill>
                  <a:schemeClr val="tx2"/>
                </a:solidFill>
                <a:latin typeface="Calibri" pitchFamily="34" charset="0"/>
                <a:cs typeface="Times New Roman" pitchFamily="18" charset="0"/>
              </a:rPr>
              <a:t>https://thingspeak.com/</a:t>
            </a:r>
            <a:br>
              <a:rPr lang="en-US" sz="1600" dirty="0">
                <a:latin typeface="Calibri" pitchFamily="34" charset="0"/>
                <a:cs typeface="Times New Roman" pitchFamily="18" charset="0"/>
              </a:rPr>
            </a:br>
            <a:r>
              <a:rPr lang="en-US" sz="1600" dirty="0">
                <a:latin typeface="Calibri" pitchFamily="34" charset="0"/>
                <a:cs typeface="Times New Roman" pitchFamily="18" charset="0"/>
              </a:rPr>
              <a:t>and signup. You need to </a:t>
            </a:r>
            <a:r>
              <a:rPr lang="en-US" sz="1600" dirty="0">
                <a:solidFill>
                  <a:srgbClr val="FF0000"/>
                </a:solidFill>
                <a:latin typeface="Calibri" pitchFamily="34" charset="0"/>
                <a:cs typeface="Times New Roman" pitchFamily="18" charset="0"/>
              </a:rPr>
              <a:t>validate </a:t>
            </a:r>
            <a:r>
              <a:rPr lang="en-US" sz="1600" dirty="0">
                <a:latin typeface="Calibri" pitchFamily="34" charset="0"/>
                <a:cs typeface="Times New Roman" pitchFamily="18" charset="0"/>
              </a:rPr>
              <a:t>account by using your email.</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47" name="Round Diagonal Corner Rectangle 46"/>
          <p:cNvSpPr/>
          <p:nvPr/>
        </p:nvSpPr>
        <p:spPr>
          <a:xfrm>
            <a:off x="1749824" y="287546"/>
            <a:ext cx="3138104" cy="878128"/>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8" name="Picture 7"/>
          <p:cNvPicPr>
            <a:picLocks noChangeAspect="1"/>
          </p:cNvPicPr>
          <p:nvPr/>
        </p:nvPicPr>
        <p:blipFill>
          <a:blip r:embed="rId4"/>
          <a:stretch>
            <a:fillRect/>
          </a:stretch>
        </p:blipFill>
        <p:spPr>
          <a:xfrm>
            <a:off x="598945" y="1246224"/>
            <a:ext cx="4288983" cy="2411375"/>
          </a:xfrm>
          <a:prstGeom prst="rect">
            <a:avLst/>
          </a:prstGeom>
        </p:spPr>
      </p:pic>
      <p:sp>
        <p:nvSpPr>
          <p:cNvPr id="30" name="Rectangle 29"/>
          <p:cNvSpPr>
            <a:spLocks noChangeArrowheads="1"/>
          </p:cNvSpPr>
          <p:nvPr/>
        </p:nvSpPr>
        <p:spPr bwMode="auto">
          <a:xfrm>
            <a:off x="5710855" y="1062925"/>
            <a:ext cx="200478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lang="en-US" sz="1600" dirty="0">
                <a:latin typeface="Calibri" pitchFamily="34" charset="0"/>
                <a:cs typeface="Times New Roman" pitchFamily="18" charset="0"/>
              </a:rPr>
              <a:t>Click </a:t>
            </a:r>
            <a:r>
              <a:rPr lang="en-US" sz="1600" dirty="0">
                <a:solidFill>
                  <a:srgbClr val="FF0000"/>
                </a:solidFill>
                <a:latin typeface="Calibri" pitchFamily="34" charset="0"/>
                <a:cs typeface="Times New Roman" pitchFamily="18" charset="0"/>
              </a:rPr>
              <a:t>New Channel</a:t>
            </a:r>
            <a:endParaRPr kumimoji="0" lang="en-US" sz="1600" b="0" i="0" u="none" strike="noStrike" cap="none" normalizeH="0" baseline="0" dirty="0">
              <a:ln>
                <a:noFill/>
              </a:ln>
              <a:solidFill>
                <a:srgbClr val="FF0000"/>
              </a:solidFill>
              <a:effectLst/>
              <a:latin typeface="Arial" pitchFamily="34" charset="0"/>
              <a:cs typeface="Arial" pitchFamily="34" charset="0"/>
            </a:endParaRPr>
          </a:p>
        </p:txBody>
      </p:sp>
      <p:sp>
        <p:nvSpPr>
          <p:cNvPr id="31" name="Round Diagonal Corner Rectangle 30"/>
          <p:cNvSpPr/>
          <p:nvPr/>
        </p:nvSpPr>
        <p:spPr>
          <a:xfrm>
            <a:off x="5683356" y="1070674"/>
            <a:ext cx="1922737" cy="429030"/>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8972213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5"/>
          <p:cNvSpPr>
            <a:spLocks noChangeArrowheads="1"/>
          </p:cNvSpPr>
          <p:nvPr/>
        </p:nvSpPr>
        <p:spPr bwMode="auto">
          <a:xfrm>
            <a:off x="6006194" y="330368"/>
            <a:ext cx="28800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dirty="0">
                <a:latin typeface="Calibri" pitchFamily="34" charset="0"/>
                <a:ea typeface="Calibri" pitchFamily="34" charset="0"/>
                <a:cs typeface="Times New Roman" pitchFamily="18" charset="0"/>
              </a:rPr>
              <a:t>Setup </a:t>
            </a:r>
            <a:r>
              <a:rPr lang="en-US" b="1" dirty="0" err="1">
                <a:latin typeface="Calibri" pitchFamily="34" charset="0"/>
                <a:ea typeface="Calibri" pitchFamily="34" charset="0"/>
                <a:cs typeface="Times New Roman" pitchFamily="18" charset="0"/>
              </a:rPr>
              <a:t>Thingspeak</a:t>
            </a:r>
            <a:endParaRPr kumimoji="0" lang="en-US" sz="800" b="0" i="0" u="none" strike="noStrike" cap="none" normalizeH="0" baseline="0" dirty="0">
              <a:ln>
                <a:noFill/>
              </a:ln>
              <a:solidFill>
                <a:schemeClr val="tx1"/>
              </a:solidFill>
              <a:effectLst/>
              <a:latin typeface="Arial" pitchFamily="34" charset="0"/>
              <a:cs typeface="Arial" pitchFamily="34" charset="0"/>
            </a:endParaRPr>
          </a:p>
        </p:txBody>
      </p:sp>
      <p:sp>
        <p:nvSpPr>
          <p:cNvPr id="5" name="Round Diagonal Corner Rectangle 4"/>
          <p:cNvSpPr/>
          <p:nvPr/>
        </p:nvSpPr>
        <p:spPr>
          <a:xfrm>
            <a:off x="5977054" y="228599"/>
            <a:ext cx="2938346" cy="664153"/>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 name="Round Diagonal Corner Rectangle 5"/>
          <p:cNvSpPr/>
          <p:nvPr/>
        </p:nvSpPr>
        <p:spPr>
          <a:xfrm>
            <a:off x="76200" y="76200"/>
            <a:ext cx="8991600" cy="6705600"/>
          </a:xfrm>
          <a:prstGeom prst="round2Diag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2" name="Picture 1">
            <a:extLst>
              <a:ext uri="{FF2B5EF4-FFF2-40B4-BE49-F238E27FC236}">
                <a16:creationId xmlns:a16="http://schemas.microsoft.com/office/drawing/2014/main" id="{0B822869-21BA-4A3C-8C60-06AEB85816BE}"/>
              </a:ext>
            </a:extLst>
          </p:cNvPr>
          <p:cNvPicPr>
            <a:picLocks noChangeAspect="1"/>
          </p:cNvPicPr>
          <p:nvPr/>
        </p:nvPicPr>
        <p:blipFill rotWithShape="1">
          <a:blip r:embed="rId2"/>
          <a:srcRect l="3333" t="20356" r="37500" b="18874"/>
          <a:stretch/>
        </p:blipFill>
        <p:spPr>
          <a:xfrm>
            <a:off x="304800" y="1524000"/>
            <a:ext cx="7257585" cy="4191000"/>
          </a:xfrm>
          <a:prstGeom prst="rect">
            <a:avLst/>
          </a:prstGeom>
        </p:spPr>
      </p:pic>
      <p:sp>
        <p:nvSpPr>
          <p:cNvPr id="3" name="TextBox 2">
            <a:extLst>
              <a:ext uri="{FF2B5EF4-FFF2-40B4-BE49-F238E27FC236}">
                <a16:creationId xmlns:a16="http://schemas.microsoft.com/office/drawing/2014/main" id="{0C52041B-3805-4B21-85C9-920CD7989476}"/>
              </a:ext>
            </a:extLst>
          </p:cNvPr>
          <p:cNvSpPr txBox="1"/>
          <p:nvPr/>
        </p:nvSpPr>
        <p:spPr>
          <a:xfrm>
            <a:off x="2995032" y="2147500"/>
            <a:ext cx="5891228"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t>Go to </a:t>
            </a:r>
            <a:r>
              <a:rPr lang="en-US" dirty="0">
                <a:solidFill>
                  <a:srgbClr val="FF0000"/>
                </a:solidFill>
              </a:rPr>
              <a:t>Sharing</a:t>
            </a:r>
            <a:r>
              <a:rPr lang="en-US" dirty="0"/>
              <a:t> then tick on </a:t>
            </a:r>
            <a:r>
              <a:rPr lang="en-US" dirty="0">
                <a:solidFill>
                  <a:srgbClr val="FF0000"/>
                </a:solidFill>
              </a:rPr>
              <a:t>Share channel view with everyone</a:t>
            </a:r>
          </a:p>
        </p:txBody>
      </p:sp>
    </p:spTree>
    <p:extLst>
      <p:ext uri="{BB962C8B-B14F-4D97-AF65-F5344CB8AC3E}">
        <p14:creationId xmlns:p14="http://schemas.microsoft.com/office/powerpoint/2010/main" val="4007949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l="7450" t="20088" r="48830" b="13593"/>
          <a:stretch/>
        </p:blipFill>
        <p:spPr>
          <a:xfrm>
            <a:off x="796084" y="3197818"/>
            <a:ext cx="3775916" cy="3220283"/>
          </a:xfrm>
          <a:prstGeom prst="rect">
            <a:avLst/>
          </a:prstGeom>
        </p:spPr>
      </p:pic>
      <p:pic>
        <p:nvPicPr>
          <p:cNvPr id="3" name="Picture 2"/>
          <p:cNvPicPr>
            <a:picLocks noChangeAspect="1"/>
          </p:cNvPicPr>
          <p:nvPr/>
        </p:nvPicPr>
        <p:blipFill rotWithShape="1">
          <a:blip r:embed="rId3"/>
          <a:srcRect l="3347" t="16649" r="69874" b="57155"/>
          <a:stretch/>
        </p:blipFill>
        <p:spPr>
          <a:xfrm>
            <a:off x="641299" y="1071149"/>
            <a:ext cx="3048000" cy="1676401"/>
          </a:xfrm>
          <a:prstGeom prst="rect">
            <a:avLst/>
          </a:prstGeom>
        </p:spPr>
      </p:pic>
      <p:sp>
        <p:nvSpPr>
          <p:cNvPr id="4" name="Rectangle 15"/>
          <p:cNvSpPr>
            <a:spLocks noChangeArrowheads="1"/>
          </p:cNvSpPr>
          <p:nvPr/>
        </p:nvSpPr>
        <p:spPr bwMode="auto">
          <a:xfrm>
            <a:off x="6183735" y="359941"/>
            <a:ext cx="288006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dirty="0">
                <a:latin typeface="Calibri" pitchFamily="34" charset="0"/>
                <a:ea typeface="Calibri" pitchFamily="34" charset="0"/>
                <a:cs typeface="Times New Roman" pitchFamily="18" charset="0"/>
              </a:rPr>
              <a:t>Lesson 3 : Sending data from </a:t>
            </a:r>
            <a:r>
              <a:rPr lang="en-US" b="1" dirty="0" err="1">
                <a:latin typeface="Calibri" pitchFamily="34" charset="0"/>
                <a:ea typeface="Calibri" pitchFamily="34" charset="0"/>
                <a:cs typeface="Times New Roman" pitchFamily="18" charset="0"/>
              </a:rPr>
              <a:t>NodeMCU</a:t>
            </a:r>
            <a:r>
              <a:rPr lang="en-US" b="1" dirty="0">
                <a:latin typeface="Calibri" pitchFamily="34" charset="0"/>
                <a:ea typeface="Calibri" pitchFamily="34" charset="0"/>
                <a:cs typeface="Times New Roman" pitchFamily="18" charset="0"/>
              </a:rPr>
              <a:t> to the cloud then mobile apps</a:t>
            </a:r>
            <a:endParaRPr lang="en-US" sz="800" dirty="0">
              <a:latin typeface="Arial" pitchFamily="34" charset="0"/>
              <a:cs typeface="Arial" pitchFamily="34" charset="0"/>
            </a:endParaRPr>
          </a:p>
        </p:txBody>
      </p:sp>
      <p:sp>
        <p:nvSpPr>
          <p:cNvPr id="5" name="Round Diagonal Corner Rectangle 4"/>
          <p:cNvSpPr/>
          <p:nvPr/>
        </p:nvSpPr>
        <p:spPr>
          <a:xfrm>
            <a:off x="5977054" y="326836"/>
            <a:ext cx="2938346" cy="956435"/>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 name="Round Diagonal Corner Rectangle 5"/>
          <p:cNvSpPr/>
          <p:nvPr/>
        </p:nvSpPr>
        <p:spPr>
          <a:xfrm>
            <a:off x="76200" y="76200"/>
            <a:ext cx="8991600" cy="6705600"/>
          </a:xfrm>
          <a:prstGeom prst="round2Diag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12" name="Group 11"/>
          <p:cNvGrpSpPr/>
          <p:nvPr/>
        </p:nvGrpSpPr>
        <p:grpSpPr>
          <a:xfrm>
            <a:off x="3848187" y="1828800"/>
            <a:ext cx="647613" cy="769441"/>
            <a:chOff x="3172940" y="148051"/>
            <a:chExt cx="647613" cy="769441"/>
          </a:xfrm>
        </p:grpSpPr>
        <p:sp>
          <p:nvSpPr>
            <p:cNvPr id="13" name="Rectangle 20"/>
            <p:cNvSpPr>
              <a:spLocks noChangeArrowheads="1"/>
            </p:cNvSpPr>
            <p:nvPr/>
          </p:nvSpPr>
          <p:spPr bwMode="auto">
            <a:xfrm>
              <a:off x="3208934" y="148051"/>
              <a:ext cx="61161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400" b="1" i="0" u="none" strike="noStrike" cap="none" normalizeH="0" baseline="0" dirty="0">
                  <a:ln>
                    <a:noFill/>
                  </a:ln>
                  <a:effectLst/>
                  <a:latin typeface="Calibri" pitchFamily="34" charset="0"/>
                  <a:ea typeface="Calibri" pitchFamily="34" charset="0"/>
                  <a:cs typeface="Times New Roman" pitchFamily="18" charset="0"/>
                </a:rPr>
                <a:t>1</a:t>
              </a:r>
              <a:endParaRPr kumimoji="0" lang="en-US" sz="4400" b="0" i="0" u="none" strike="noStrike" cap="none" normalizeH="0" baseline="0" dirty="0">
                <a:ln>
                  <a:noFill/>
                </a:ln>
                <a:effectLst/>
                <a:latin typeface="Arial" pitchFamily="34" charset="0"/>
                <a:cs typeface="Arial" pitchFamily="34" charset="0"/>
              </a:endParaRPr>
            </a:p>
          </p:txBody>
        </p:sp>
        <p:sp>
          <p:nvSpPr>
            <p:cNvPr id="14" name="Round Diagonal Corner Rectangle 13"/>
            <p:cNvSpPr/>
            <p:nvPr/>
          </p:nvSpPr>
          <p:spPr>
            <a:xfrm>
              <a:off x="3172940" y="228601"/>
              <a:ext cx="560860" cy="609599"/>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46" name="Round Diagonal Corner Rectangle 45"/>
          <p:cNvSpPr/>
          <p:nvPr/>
        </p:nvSpPr>
        <p:spPr>
          <a:xfrm>
            <a:off x="1600200" y="534508"/>
            <a:ext cx="3071713" cy="429030"/>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9" name="Round Diagonal Corner Rectangle 18"/>
          <p:cNvSpPr/>
          <p:nvPr/>
        </p:nvSpPr>
        <p:spPr>
          <a:xfrm>
            <a:off x="393977" y="392542"/>
            <a:ext cx="4390943" cy="2503057"/>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1" name="Round Diagonal Corner Rectangle 80"/>
          <p:cNvSpPr/>
          <p:nvPr/>
        </p:nvSpPr>
        <p:spPr>
          <a:xfrm>
            <a:off x="372377" y="3051872"/>
            <a:ext cx="6180823" cy="3338678"/>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83" name="Group 82"/>
          <p:cNvGrpSpPr/>
          <p:nvPr/>
        </p:nvGrpSpPr>
        <p:grpSpPr>
          <a:xfrm>
            <a:off x="5472691" y="3197818"/>
            <a:ext cx="695711" cy="769441"/>
            <a:chOff x="2047489" y="5029200"/>
            <a:chExt cx="695711" cy="769441"/>
          </a:xfrm>
        </p:grpSpPr>
        <p:sp>
          <p:nvSpPr>
            <p:cNvPr id="84" name="Rectangle 20"/>
            <p:cNvSpPr>
              <a:spLocks noChangeArrowheads="1"/>
            </p:cNvSpPr>
            <p:nvPr/>
          </p:nvSpPr>
          <p:spPr bwMode="auto">
            <a:xfrm>
              <a:off x="2131581" y="5029200"/>
              <a:ext cx="61161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400" b="1" i="0" u="none" strike="noStrike" cap="none" normalizeH="0" baseline="0" dirty="0">
                  <a:ln>
                    <a:noFill/>
                  </a:ln>
                  <a:effectLst/>
                  <a:latin typeface="Calibri" pitchFamily="34" charset="0"/>
                  <a:ea typeface="Calibri" pitchFamily="34" charset="0"/>
                  <a:cs typeface="Times New Roman" pitchFamily="18" charset="0"/>
                </a:rPr>
                <a:t>2</a:t>
              </a:r>
              <a:endParaRPr kumimoji="0" lang="en-US" sz="4400" b="0" i="0" u="none" strike="noStrike" cap="none" normalizeH="0" baseline="0" dirty="0">
                <a:ln>
                  <a:noFill/>
                </a:ln>
                <a:effectLst/>
                <a:latin typeface="Arial" pitchFamily="34" charset="0"/>
                <a:cs typeface="Arial" pitchFamily="34" charset="0"/>
              </a:endParaRPr>
            </a:p>
          </p:txBody>
        </p:sp>
        <p:sp>
          <p:nvSpPr>
            <p:cNvPr id="85" name="Round Diagonal Corner Rectangle 84"/>
            <p:cNvSpPr/>
            <p:nvPr/>
          </p:nvSpPr>
          <p:spPr>
            <a:xfrm>
              <a:off x="2047489" y="5102681"/>
              <a:ext cx="560860" cy="609599"/>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9" name="TextBox 8"/>
          <p:cNvSpPr txBox="1"/>
          <p:nvPr/>
        </p:nvSpPr>
        <p:spPr>
          <a:xfrm>
            <a:off x="1637431" y="604386"/>
            <a:ext cx="2886944" cy="338554"/>
          </a:xfrm>
          <a:prstGeom prst="rect">
            <a:avLst/>
          </a:prstGeom>
          <a:noFill/>
        </p:spPr>
        <p:txBody>
          <a:bodyPr wrap="none" rtlCol="0">
            <a:spAutoFit/>
          </a:bodyPr>
          <a:lstStyle/>
          <a:p>
            <a:r>
              <a:rPr lang="en-US" sz="1600" dirty="0"/>
              <a:t>Save your </a:t>
            </a:r>
            <a:r>
              <a:rPr lang="en-US" sz="1600" dirty="0">
                <a:solidFill>
                  <a:srgbClr val="FF0000"/>
                </a:solidFill>
              </a:rPr>
              <a:t>Channel ID </a:t>
            </a:r>
            <a:r>
              <a:rPr lang="en-US" sz="1600" dirty="0"/>
              <a:t>in</a:t>
            </a:r>
            <a:r>
              <a:rPr lang="en-US" sz="1600" dirty="0">
                <a:solidFill>
                  <a:srgbClr val="FF0000"/>
                </a:solidFill>
              </a:rPr>
              <a:t> notepad</a:t>
            </a:r>
          </a:p>
        </p:txBody>
      </p:sp>
      <p:sp>
        <p:nvSpPr>
          <p:cNvPr id="28" name="Round Diagonal Corner Rectangle 27"/>
          <p:cNvSpPr/>
          <p:nvPr/>
        </p:nvSpPr>
        <p:spPr>
          <a:xfrm>
            <a:off x="4231829" y="4152327"/>
            <a:ext cx="2291846" cy="429030"/>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9" name="TextBox 28"/>
          <p:cNvSpPr txBox="1"/>
          <p:nvPr/>
        </p:nvSpPr>
        <p:spPr>
          <a:xfrm>
            <a:off x="4231829" y="4177180"/>
            <a:ext cx="2291846" cy="338554"/>
          </a:xfrm>
          <a:prstGeom prst="rect">
            <a:avLst/>
          </a:prstGeom>
          <a:noFill/>
        </p:spPr>
        <p:txBody>
          <a:bodyPr wrap="none" rtlCol="0">
            <a:spAutoFit/>
          </a:bodyPr>
          <a:lstStyle/>
          <a:p>
            <a:r>
              <a:rPr lang="en-US" sz="1600" dirty="0"/>
              <a:t>Save also this two </a:t>
            </a:r>
            <a:r>
              <a:rPr lang="en-US" sz="1600" dirty="0" err="1">
                <a:solidFill>
                  <a:srgbClr val="FF0000"/>
                </a:solidFill>
              </a:rPr>
              <a:t>api</a:t>
            </a:r>
            <a:r>
              <a:rPr lang="en-US" sz="1600" dirty="0">
                <a:solidFill>
                  <a:srgbClr val="FF0000"/>
                </a:solidFill>
              </a:rPr>
              <a:t> key</a:t>
            </a:r>
          </a:p>
        </p:txBody>
      </p:sp>
    </p:spTree>
    <p:extLst>
      <p:ext uri="{BB962C8B-B14F-4D97-AF65-F5344CB8AC3E}">
        <p14:creationId xmlns:p14="http://schemas.microsoft.com/office/powerpoint/2010/main" val="3647358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2"/>
          <a:stretch>
            <a:fillRect/>
          </a:stretch>
        </p:blipFill>
        <p:spPr>
          <a:xfrm>
            <a:off x="6376286" y="4589736"/>
            <a:ext cx="2139881" cy="2133785"/>
          </a:xfrm>
          <a:prstGeom prst="rect">
            <a:avLst/>
          </a:prstGeom>
        </p:spPr>
      </p:pic>
      <p:sp>
        <p:nvSpPr>
          <p:cNvPr id="4" name="Rectangle 15"/>
          <p:cNvSpPr>
            <a:spLocks noChangeArrowheads="1"/>
          </p:cNvSpPr>
          <p:nvPr/>
        </p:nvSpPr>
        <p:spPr bwMode="auto">
          <a:xfrm>
            <a:off x="6049621" y="383422"/>
            <a:ext cx="288006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dirty="0">
                <a:latin typeface="Calibri" pitchFamily="34" charset="0"/>
                <a:ea typeface="Calibri" pitchFamily="34" charset="0"/>
                <a:cs typeface="Times New Roman" pitchFamily="18" charset="0"/>
              </a:rPr>
              <a:t>Lesson 3 : Sending data from </a:t>
            </a:r>
            <a:r>
              <a:rPr lang="en-US" b="1" dirty="0" err="1">
                <a:latin typeface="Calibri" pitchFamily="34" charset="0"/>
                <a:ea typeface="Calibri" pitchFamily="34" charset="0"/>
                <a:cs typeface="Times New Roman" pitchFamily="18" charset="0"/>
              </a:rPr>
              <a:t>NodeMCU</a:t>
            </a:r>
            <a:r>
              <a:rPr lang="en-US" b="1" dirty="0">
                <a:latin typeface="Calibri" pitchFamily="34" charset="0"/>
                <a:ea typeface="Calibri" pitchFamily="34" charset="0"/>
                <a:cs typeface="Times New Roman" pitchFamily="18" charset="0"/>
              </a:rPr>
              <a:t> to the cloud then mobile apps</a:t>
            </a:r>
            <a:endParaRPr kumimoji="0" lang="en-US" sz="800" b="0" i="0" u="none" strike="noStrike" cap="none" normalizeH="0" baseline="0" dirty="0">
              <a:ln>
                <a:noFill/>
              </a:ln>
              <a:solidFill>
                <a:schemeClr val="tx1"/>
              </a:solidFill>
              <a:effectLst/>
              <a:latin typeface="Arial" pitchFamily="34" charset="0"/>
              <a:cs typeface="Arial" pitchFamily="34" charset="0"/>
            </a:endParaRPr>
          </a:p>
        </p:txBody>
      </p:sp>
      <p:sp>
        <p:nvSpPr>
          <p:cNvPr id="5" name="Round Diagonal Corner Rectangle 4"/>
          <p:cNvSpPr/>
          <p:nvPr/>
        </p:nvSpPr>
        <p:spPr>
          <a:xfrm>
            <a:off x="5977054" y="326836"/>
            <a:ext cx="2938346" cy="956435"/>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 name="Round Diagonal Corner Rectangle 5"/>
          <p:cNvSpPr/>
          <p:nvPr/>
        </p:nvSpPr>
        <p:spPr>
          <a:xfrm>
            <a:off x="76200" y="76200"/>
            <a:ext cx="8991600" cy="6705600"/>
          </a:xfrm>
          <a:prstGeom prst="round2Diag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2133077"/>
            <a:ext cx="1788160" cy="211328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6517" y="2537303"/>
            <a:ext cx="3381375" cy="714375"/>
          </a:xfrm>
          <a:prstGeom prst="rect">
            <a:avLst/>
          </a:prstGeom>
        </p:spPr>
      </p:pic>
      <p:cxnSp>
        <p:nvCxnSpPr>
          <p:cNvPr id="16" name="Straight Arrow Connector 15"/>
          <p:cNvCxnSpPr/>
          <p:nvPr/>
        </p:nvCxnSpPr>
        <p:spPr>
          <a:xfrm flipV="1">
            <a:off x="2967495" y="3017202"/>
            <a:ext cx="2363259" cy="30591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2742142" y="3581400"/>
            <a:ext cx="2210858" cy="333375"/>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096150" y="2732169"/>
            <a:ext cx="1487651" cy="369332"/>
          </a:xfrm>
          <a:prstGeom prst="rect">
            <a:avLst/>
          </a:prstGeom>
          <a:noFill/>
        </p:spPr>
        <p:txBody>
          <a:bodyPr wrap="none" rtlCol="0">
            <a:spAutoFit/>
          </a:bodyPr>
          <a:lstStyle/>
          <a:p>
            <a:r>
              <a:rPr lang="en-US" dirty="0"/>
              <a:t>HTTP Request</a:t>
            </a:r>
          </a:p>
        </p:txBody>
      </p:sp>
      <p:sp>
        <p:nvSpPr>
          <p:cNvPr id="30" name="TextBox 29"/>
          <p:cNvSpPr txBox="1"/>
          <p:nvPr/>
        </p:nvSpPr>
        <p:spPr>
          <a:xfrm>
            <a:off x="5159718" y="3618345"/>
            <a:ext cx="1624868" cy="369332"/>
          </a:xfrm>
          <a:prstGeom prst="rect">
            <a:avLst/>
          </a:prstGeom>
          <a:noFill/>
        </p:spPr>
        <p:txBody>
          <a:bodyPr wrap="none" rtlCol="0">
            <a:spAutoFit/>
          </a:bodyPr>
          <a:lstStyle/>
          <a:p>
            <a:r>
              <a:rPr lang="en-US" dirty="0"/>
              <a:t>HTTP Response</a:t>
            </a:r>
          </a:p>
        </p:txBody>
      </p:sp>
      <p:pic>
        <p:nvPicPr>
          <p:cNvPr id="21" name="Picture 20"/>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1504850" y="221360"/>
            <a:ext cx="3308489" cy="2315943"/>
          </a:xfrm>
          <a:prstGeom prst="rect">
            <a:avLst/>
          </a:prstGeom>
          <a:ln w="38100">
            <a:solidFill>
              <a:srgbClr val="FF0000"/>
            </a:solidFill>
          </a:ln>
        </p:spPr>
      </p:pic>
      <p:cxnSp>
        <p:nvCxnSpPr>
          <p:cNvPr id="33" name="Straight Arrow Connector 32"/>
          <p:cNvCxnSpPr/>
          <p:nvPr/>
        </p:nvCxnSpPr>
        <p:spPr>
          <a:xfrm flipV="1">
            <a:off x="7772400" y="3429000"/>
            <a:ext cx="0" cy="118259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7057204" y="3429000"/>
            <a:ext cx="0" cy="126274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898122" y="3853737"/>
            <a:ext cx="944297" cy="646331"/>
          </a:xfrm>
          <a:prstGeom prst="rect">
            <a:avLst/>
          </a:prstGeom>
          <a:noFill/>
        </p:spPr>
        <p:txBody>
          <a:bodyPr wrap="none" rtlCol="0">
            <a:spAutoFit/>
          </a:bodyPr>
          <a:lstStyle/>
          <a:p>
            <a:r>
              <a:rPr lang="en-US" dirty="0"/>
              <a:t>HTTP </a:t>
            </a:r>
            <a:br>
              <a:rPr lang="en-US" dirty="0"/>
            </a:br>
            <a:r>
              <a:rPr lang="en-US" dirty="0"/>
              <a:t>Request</a:t>
            </a:r>
          </a:p>
        </p:txBody>
      </p:sp>
      <p:pic>
        <p:nvPicPr>
          <p:cNvPr id="35" name="Picture 34"/>
          <p:cNvPicPr>
            <a:picLocks noChangeAspect="1"/>
          </p:cNvPicPr>
          <p:nvPr/>
        </p:nvPicPr>
        <p:blipFill>
          <a:blip r:embed="rId6">
            <a:biLevel thresh="75000"/>
            <a:extLst>
              <a:ext uri="{28A0092B-C50C-407E-A947-70E740481C1C}">
                <a14:useLocalDpi xmlns:a14="http://schemas.microsoft.com/office/drawing/2010/main" val="0"/>
              </a:ext>
            </a:extLst>
          </a:blip>
          <a:stretch>
            <a:fillRect/>
          </a:stretch>
        </p:blipFill>
        <p:spPr>
          <a:xfrm>
            <a:off x="1490122" y="4462875"/>
            <a:ext cx="3427202" cy="2056322"/>
          </a:xfrm>
          <a:prstGeom prst="rect">
            <a:avLst/>
          </a:prstGeom>
          <a:ln w="38100">
            <a:solidFill>
              <a:srgbClr val="00B050"/>
            </a:solidFill>
          </a:ln>
        </p:spPr>
      </p:pic>
    </p:spTree>
    <p:extLst>
      <p:ext uri="{BB962C8B-B14F-4D97-AF65-F5344CB8AC3E}">
        <p14:creationId xmlns:p14="http://schemas.microsoft.com/office/powerpoint/2010/main" val="2506215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b="9768"/>
          <a:stretch/>
        </p:blipFill>
        <p:spPr>
          <a:xfrm>
            <a:off x="475997" y="1109745"/>
            <a:ext cx="4104215" cy="4376655"/>
          </a:xfrm>
          <a:prstGeom prst="rect">
            <a:avLst/>
          </a:prstGeom>
        </p:spPr>
      </p:pic>
      <p:sp>
        <p:nvSpPr>
          <p:cNvPr id="6" name="Round Diagonal Corner Rectangle 5"/>
          <p:cNvSpPr/>
          <p:nvPr/>
        </p:nvSpPr>
        <p:spPr>
          <a:xfrm>
            <a:off x="76200" y="76200"/>
            <a:ext cx="8991600" cy="6705600"/>
          </a:xfrm>
          <a:prstGeom prst="round2Diag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12" name="Group 11"/>
          <p:cNvGrpSpPr/>
          <p:nvPr/>
        </p:nvGrpSpPr>
        <p:grpSpPr>
          <a:xfrm>
            <a:off x="447820" y="629699"/>
            <a:ext cx="647613" cy="769441"/>
            <a:chOff x="3172940" y="148051"/>
            <a:chExt cx="647613" cy="769441"/>
          </a:xfrm>
        </p:grpSpPr>
        <p:sp>
          <p:nvSpPr>
            <p:cNvPr id="13" name="Rectangle 20"/>
            <p:cNvSpPr>
              <a:spLocks noChangeArrowheads="1"/>
            </p:cNvSpPr>
            <p:nvPr/>
          </p:nvSpPr>
          <p:spPr bwMode="auto">
            <a:xfrm>
              <a:off x="3208934" y="148051"/>
              <a:ext cx="61161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400" b="1" i="0" u="none" strike="noStrike" cap="none" normalizeH="0" baseline="0" dirty="0">
                  <a:ln>
                    <a:noFill/>
                  </a:ln>
                  <a:effectLst/>
                  <a:latin typeface="Calibri" pitchFamily="34" charset="0"/>
                  <a:ea typeface="Calibri" pitchFamily="34" charset="0"/>
                  <a:cs typeface="Times New Roman" pitchFamily="18" charset="0"/>
                </a:rPr>
                <a:t>1</a:t>
              </a:r>
              <a:endParaRPr kumimoji="0" lang="en-US" sz="4400" b="0" i="0" u="none" strike="noStrike" cap="none" normalizeH="0" baseline="0" dirty="0">
                <a:ln>
                  <a:noFill/>
                </a:ln>
                <a:effectLst/>
                <a:latin typeface="Arial" pitchFamily="34" charset="0"/>
                <a:cs typeface="Arial" pitchFamily="34" charset="0"/>
              </a:endParaRPr>
            </a:p>
          </p:txBody>
        </p:sp>
        <p:sp>
          <p:nvSpPr>
            <p:cNvPr id="14" name="Round Diagonal Corner Rectangle 13"/>
            <p:cNvSpPr/>
            <p:nvPr/>
          </p:nvSpPr>
          <p:spPr>
            <a:xfrm>
              <a:off x="3172940" y="228601"/>
              <a:ext cx="560860" cy="609599"/>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19" name="Round Diagonal Corner Rectangle 18"/>
          <p:cNvSpPr/>
          <p:nvPr/>
        </p:nvSpPr>
        <p:spPr>
          <a:xfrm>
            <a:off x="232404" y="515034"/>
            <a:ext cx="4552161" cy="5504766"/>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6" name="Round Diagonal Corner Rectangle 35"/>
          <p:cNvSpPr/>
          <p:nvPr/>
        </p:nvSpPr>
        <p:spPr>
          <a:xfrm>
            <a:off x="4940769" y="1493192"/>
            <a:ext cx="3974631" cy="4831408"/>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 name="Rectangle 6"/>
          <p:cNvSpPr/>
          <p:nvPr/>
        </p:nvSpPr>
        <p:spPr>
          <a:xfrm>
            <a:off x="5014303" y="2005410"/>
            <a:ext cx="4572000" cy="2585323"/>
          </a:xfrm>
          <a:prstGeom prst="rect">
            <a:avLst/>
          </a:prstGeom>
        </p:spPr>
        <p:txBody>
          <a:bodyPr>
            <a:spAutoFit/>
          </a:bodyPr>
          <a:lstStyle/>
          <a:p>
            <a:r>
              <a:rPr lang="en-US" dirty="0"/>
              <a:t> POST /update HTTP/1.1</a:t>
            </a:r>
          </a:p>
          <a:p>
            <a:r>
              <a:rPr lang="en-US" dirty="0"/>
              <a:t> Host: </a:t>
            </a:r>
            <a:r>
              <a:rPr lang="en-US" dirty="0">
                <a:solidFill>
                  <a:srgbClr val="FF0000"/>
                </a:solidFill>
              </a:rPr>
              <a:t>api.thingspeak.com</a:t>
            </a:r>
          </a:p>
          <a:p>
            <a:r>
              <a:rPr lang="en-US" dirty="0"/>
              <a:t> Connection: </a:t>
            </a:r>
            <a:r>
              <a:rPr lang="en-US" dirty="0">
                <a:solidFill>
                  <a:srgbClr val="FF0000"/>
                </a:solidFill>
              </a:rPr>
              <a:t>close</a:t>
            </a:r>
          </a:p>
          <a:p>
            <a:r>
              <a:rPr lang="en-US" dirty="0"/>
              <a:t> X-THINGSPEAKAPIKEY: </a:t>
            </a:r>
            <a:r>
              <a:rPr lang="en-US" dirty="0">
                <a:solidFill>
                  <a:srgbClr val="FF0000"/>
                </a:solidFill>
              </a:rPr>
              <a:t>GVJHFB678JHU</a:t>
            </a:r>
          </a:p>
          <a:p>
            <a:r>
              <a:rPr lang="en-US" dirty="0"/>
              <a:t> Content-Type: </a:t>
            </a:r>
            <a:r>
              <a:rPr lang="en-US" dirty="0">
                <a:solidFill>
                  <a:srgbClr val="FF0000"/>
                </a:solidFill>
              </a:rPr>
              <a:t>application/x-www-form-    </a:t>
            </a:r>
            <a:r>
              <a:rPr lang="en-US" dirty="0" err="1">
                <a:solidFill>
                  <a:srgbClr val="FF0000"/>
                </a:solidFill>
              </a:rPr>
              <a:t>urlencoded</a:t>
            </a:r>
            <a:endParaRPr lang="en-US" dirty="0">
              <a:solidFill>
                <a:srgbClr val="FF0000"/>
              </a:solidFill>
            </a:endParaRPr>
          </a:p>
          <a:p>
            <a:r>
              <a:rPr lang="en-US" dirty="0"/>
              <a:t> Content-Length: </a:t>
            </a:r>
            <a:r>
              <a:rPr lang="en-US" dirty="0">
                <a:solidFill>
                  <a:srgbClr val="FF0000"/>
                </a:solidFill>
              </a:rPr>
              <a:t>20</a:t>
            </a:r>
            <a:br>
              <a:rPr lang="en-US" dirty="0"/>
            </a:br>
            <a:r>
              <a:rPr lang="en-US" dirty="0"/>
              <a:t> Data:</a:t>
            </a:r>
            <a:br>
              <a:rPr lang="en-US" dirty="0"/>
            </a:br>
            <a:r>
              <a:rPr lang="en-US" dirty="0"/>
              <a:t> </a:t>
            </a:r>
            <a:r>
              <a:rPr lang="en-US" dirty="0">
                <a:solidFill>
                  <a:srgbClr val="FF0000"/>
                </a:solidFill>
              </a:rPr>
              <a:t>field1=30&amp;field2=40</a:t>
            </a:r>
          </a:p>
        </p:txBody>
      </p:sp>
      <p:sp>
        <p:nvSpPr>
          <p:cNvPr id="11" name="Rectangle 15">
            <a:extLst>
              <a:ext uri="{FF2B5EF4-FFF2-40B4-BE49-F238E27FC236}">
                <a16:creationId xmlns:a16="http://schemas.microsoft.com/office/drawing/2014/main" id="{71FE427F-3E4A-48E6-AA67-AC45DE7AAA18}"/>
              </a:ext>
            </a:extLst>
          </p:cNvPr>
          <p:cNvSpPr>
            <a:spLocks noChangeArrowheads="1"/>
          </p:cNvSpPr>
          <p:nvPr/>
        </p:nvSpPr>
        <p:spPr bwMode="auto">
          <a:xfrm>
            <a:off x="6049621" y="383422"/>
            <a:ext cx="288006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dirty="0">
                <a:latin typeface="Calibri" pitchFamily="34" charset="0"/>
                <a:ea typeface="Calibri" pitchFamily="34" charset="0"/>
                <a:cs typeface="Times New Roman" pitchFamily="18" charset="0"/>
              </a:rPr>
              <a:t>Lesson 3 : Sending data from </a:t>
            </a:r>
            <a:r>
              <a:rPr lang="en-US" b="1" dirty="0" err="1">
                <a:latin typeface="Calibri" pitchFamily="34" charset="0"/>
                <a:ea typeface="Calibri" pitchFamily="34" charset="0"/>
                <a:cs typeface="Times New Roman" pitchFamily="18" charset="0"/>
              </a:rPr>
              <a:t>NodeMCU</a:t>
            </a:r>
            <a:r>
              <a:rPr lang="en-US" b="1" dirty="0">
                <a:latin typeface="Calibri" pitchFamily="34" charset="0"/>
                <a:ea typeface="Calibri" pitchFamily="34" charset="0"/>
                <a:cs typeface="Times New Roman" pitchFamily="18" charset="0"/>
              </a:rPr>
              <a:t> to the cloud then mobile apps</a:t>
            </a:r>
            <a:endParaRPr kumimoji="0" lang="en-US" sz="800" b="0" i="0" u="none" strike="noStrike" cap="none" normalizeH="0" baseline="0" dirty="0">
              <a:ln>
                <a:noFill/>
              </a:ln>
              <a:solidFill>
                <a:schemeClr val="tx1"/>
              </a:solidFill>
              <a:effectLst/>
              <a:latin typeface="Arial" pitchFamily="34" charset="0"/>
              <a:cs typeface="Arial" pitchFamily="34" charset="0"/>
            </a:endParaRPr>
          </a:p>
        </p:txBody>
      </p:sp>
      <p:sp>
        <p:nvSpPr>
          <p:cNvPr id="15" name="Round Diagonal Corner Rectangle 4">
            <a:extLst>
              <a:ext uri="{FF2B5EF4-FFF2-40B4-BE49-F238E27FC236}">
                <a16:creationId xmlns:a16="http://schemas.microsoft.com/office/drawing/2014/main" id="{93556A94-D74D-45A9-87B1-8AAE5B227335}"/>
              </a:ext>
            </a:extLst>
          </p:cNvPr>
          <p:cNvSpPr/>
          <p:nvPr/>
        </p:nvSpPr>
        <p:spPr>
          <a:xfrm>
            <a:off x="5977054" y="326836"/>
            <a:ext cx="2938346" cy="956435"/>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7707297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t="7593" r="72404" b="58321"/>
          <a:stretch/>
        </p:blipFill>
        <p:spPr>
          <a:xfrm>
            <a:off x="808117" y="3224680"/>
            <a:ext cx="4354157" cy="3023720"/>
          </a:xfrm>
          <a:prstGeom prst="rect">
            <a:avLst/>
          </a:prstGeom>
        </p:spPr>
      </p:pic>
      <p:pic>
        <p:nvPicPr>
          <p:cNvPr id="2" name="Picture 1"/>
          <p:cNvPicPr>
            <a:picLocks noChangeAspect="1"/>
          </p:cNvPicPr>
          <p:nvPr/>
        </p:nvPicPr>
        <p:blipFill rotWithShape="1">
          <a:blip r:embed="rId3"/>
          <a:srcRect l="8419" t="17708" r="63469" b="58334"/>
          <a:stretch/>
        </p:blipFill>
        <p:spPr>
          <a:xfrm>
            <a:off x="656566" y="749023"/>
            <a:ext cx="3657600" cy="1752600"/>
          </a:xfrm>
          <a:prstGeom prst="rect">
            <a:avLst/>
          </a:prstGeom>
        </p:spPr>
      </p:pic>
      <p:sp>
        <p:nvSpPr>
          <p:cNvPr id="6" name="Round Diagonal Corner Rectangle 5"/>
          <p:cNvSpPr/>
          <p:nvPr/>
        </p:nvSpPr>
        <p:spPr>
          <a:xfrm>
            <a:off x="76200" y="76200"/>
            <a:ext cx="8991600" cy="6705600"/>
          </a:xfrm>
          <a:prstGeom prst="round2Diag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12" name="Group 11"/>
          <p:cNvGrpSpPr/>
          <p:nvPr/>
        </p:nvGrpSpPr>
        <p:grpSpPr>
          <a:xfrm>
            <a:off x="3848187" y="1828800"/>
            <a:ext cx="647613" cy="769441"/>
            <a:chOff x="3172940" y="148051"/>
            <a:chExt cx="647613" cy="769441"/>
          </a:xfrm>
        </p:grpSpPr>
        <p:sp>
          <p:nvSpPr>
            <p:cNvPr id="13" name="Rectangle 20"/>
            <p:cNvSpPr>
              <a:spLocks noChangeArrowheads="1"/>
            </p:cNvSpPr>
            <p:nvPr/>
          </p:nvSpPr>
          <p:spPr bwMode="auto">
            <a:xfrm>
              <a:off x="3208934" y="148051"/>
              <a:ext cx="61161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400" b="1" i="0" u="none" strike="noStrike" cap="none" normalizeH="0" baseline="0" dirty="0">
                  <a:ln>
                    <a:noFill/>
                  </a:ln>
                  <a:effectLst/>
                  <a:latin typeface="Calibri" pitchFamily="34" charset="0"/>
                  <a:ea typeface="Calibri" pitchFamily="34" charset="0"/>
                  <a:cs typeface="Times New Roman" pitchFamily="18" charset="0"/>
                </a:rPr>
                <a:t>1</a:t>
              </a:r>
              <a:endParaRPr kumimoji="0" lang="en-US" sz="4400" b="0" i="0" u="none" strike="noStrike" cap="none" normalizeH="0" baseline="0" dirty="0">
                <a:ln>
                  <a:noFill/>
                </a:ln>
                <a:effectLst/>
                <a:latin typeface="Arial" pitchFamily="34" charset="0"/>
                <a:cs typeface="Arial" pitchFamily="34" charset="0"/>
              </a:endParaRPr>
            </a:p>
          </p:txBody>
        </p:sp>
        <p:sp>
          <p:nvSpPr>
            <p:cNvPr id="14" name="Round Diagonal Corner Rectangle 13"/>
            <p:cNvSpPr/>
            <p:nvPr/>
          </p:nvSpPr>
          <p:spPr>
            <a:xfrm>
              <a:off x="3172940" y="228601"/>
              <a:ext cx="560860" cy="609599"/>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46" name="Round Diagonal Corner Rectangle 45"/>
          <p:cNvSpPr/>
          <p:nvPr/>
        </p:nvSpPr>
        <p:spPr>
          <a:xfrm>
            <a:off x="2749176" y="534508"/>
            <a:ext cx="2538242" cy="429030"/>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9" name="Round Diagonal Corner Rectangle 18"/>
          <p:cNvSpPr/>
          <p:nvPr/>
        </p:nvSpPr>
        <p:spPr>
          <a:xfrm>
            <a:off x="393977" y="392542"/>
            <a:ext cx="5078714" cy="2503057"/>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1" name="Round Diagonal Corner Rectangle 80"/>
          <p:cNvSpPr/>
          <p:nvPr/>
        </p:nvSpPr>
        <p:spPr>
          <a:xfrm>
            <a:off x="372377" y="3051872"/>
            <a:ext cx="6180823" cy="3338678"/>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83" name="Group 82"/>
          <p:cNvGrpSpPr/>
          <p:nvPr/>
        </p:nvGrpSpPr>
        <p:grpSpPr>
          <a:xfrm>
            <a:off x="5472691" y="3197818"/>
            <a:ext cx="695711" cy="769441"/>
            <a:chOff x="2047489" y="5029200"/>
            <a:chExt cx="695711" cy="769441"/>
          </a:xfrm>
        </p:grpSpPr>
        <p:sp>
          <p:nvSpPr>
            <p:cNvPr id="84" name="Rectangle 20"/>
            <p:cNvSpPr>
              <a:spLocks noChangeArrowheads="1"/>
            </p:cNvSpPr>
            <p:nvPr/>
          </p:nvSpPr>
          <p:spPr bwMode="auto">
            <a:xfrm>
              <a:off x="2131581" y="5029200"/>
              <a:ext cx="61161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400" b="1" i="0" u="none" strike="noStrike" cap="none" normalizeH="0" baseline="0" dirty="0">
                  <a:ln>
                    <a:noFill/>
                  </a:ln>
                  <a:effectLst/>
                  <a:latin typeface="Calibri" pitchFamily="34" charset="0"/>
                  <a:ea typeface="Calibri" pitchFamily="34" charset="0"/>
                  <a:cs typeface="Times New Roman" pitchFamily="18" charset="0"/>
                </a:rPr>
                <a:t>2</a:t>
              </a:r>
              <a:endParaRPr kumimoji="0" lang="en-US" sz="4400" b="0" i="0" u="none" strike="noStrike" cap="none" normalizeH="0" baseline="0" dirty="0">
                <a:ln>
                  <a:noFill/>
                </a:ln>
                <a:effectLst/>
                <a:latin typeface="Arial" pitchFamily="34" charset="0"/>
                <a:cs typeface="Arial" pitchFamily="34" charset="0"/>
              </a:endParaRPr>
            </a:p>
          </p:txBody>
        </p:sp>
        <p:sp>
          <p:nvSpPr>
            <p:cNvPr id="85" name="Round Diagonal Corner Rectangle 84"/>
            <p:cNvSpPr/>
            <p:nvPr/>
          </p:nvSpPr>
          <p:spPr>
            <a:xfrm>
              <a:off x="2047489" y="5102681"/>
              <a:ext cx="560860" cy="609599"/>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9" name="TextBox 8"/>
          <p:cNvSpPr txBox="1"/>
          <p:nvPr/>
        </p:nvSpPr>
        <p:spPr>
          <a:xfrm>
            <a:off x="2835144" y="612867"/>
            <a:ext cx="2499082" cy="338554"/>
          </a:xfrm>
          <a:prstGeom prst="rect">
            <a:avLst/>
          </a:prstGeom>
          <a:noFill/>
        </p:spPr>
        <p:txBody>
          <a:bodyPr wrap="none" rtlCol="0">
            <a:spAutoFit/>
          </a:bodyPr>
          <a:lstStyle/>
          <a:p>
            <a:r>
              <a:rPr lang="en-US" sz="1600" dirty="0"/>
              <a:t>Open </a:t>
            </a:r>
            <a:r>
              <a:rPr lang="en-US" sz="1600" dirty="0">
                <a:solidFill>
                  <a:srgbClr val="FF0000"/>
                </a:solidFill>
              </a:rPr>
              <a:t>thingspeak_dht22.ino</a:t>
            </a:r>
          </a:p>
        </p:txBody>
      </p:sp>
      <p:sp>
        <p:nvSpPr>
          <p:cNvPr id="28" name="Round Diagonal Corner Rectangle 27"/>
          <p:cNvSpPr/>
          <p:nvPr/>
        </p:nvSpPr>
        <p:spPr>
          <a:xfrm>
            <a:off x="3505200" y="4200924"/>
            <a:ext cx="5410199" cy="980675"/>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9" name="TextBox 28"/>
          <p:cNvSpPr txBox="1"/>
          <p:nvPr/>
        </p:nvSpPr>
        <p:spPr>
          <a:xfrm>
            <a:off x="3505200" y="4238161"/>
            <a:ext cx="5638801" cy="830997"/>
          </a:xfrm>
          <a:prstGeom prst="rect">
            <a:avLst/>
          </a:prstGeom>
          <a:noFill/>
        </p:spPr>
        <p:txBody>
          <a:bodyPr wrap="square" rtlCol="0">
            <a:spAutoFit/>
          </a:bodyPr>
          <a:lstStyle/>
          <a:p>
            <a:r>
              <a:rPr lang="en-US" sz="1600" dirty="0"/>
              <a:t>Change xxx at </a:t>
            </a:r>
            <a:r>
              <a:rPr lang="en-US" sz="1600" dirty="0" err="1">
                <a:solidFill>
                  <a:srgbClr val="FF0000"/>
                </a:solidFill>
              </a:rPr>
              <a:t>ssid</a:t>
            </a:r>
            <a:r>
              <a:rPr lang="en-US" sz="1600" dirty="0"/>
              <a:t> according to your Wi-Fi name</a:t>
            </a:r>
          </a:p>
          <a:p>
            <a:r>
              <a:rPr lang="en-US" sz="1600" dirty="0"/>
              <a:t>Change xxx at </a:t>
            </a:r>
            <a:r>
              <a:rPr lang="en-US" sz="1600" dirty="0">
                <a:solidFill>
                  <a:srgbClr val="FF0000"/>
                </a:solidFill>
              </a:rPr>
              <a:t>password</a:t>
            </a:r>
            <a:r>
              <a:rPr lang="en-US" sz="1600" dirty="0"/>
              <a:t> according to your Wi-Fi password</a:t>
            </a:r>
            <a:br>
              <a:rPr lang="en-US" sz="1600" dirty="0"/>
            </a:br>
            <a:r>
              <a:rPr lang="en-US" sz="1600" dirty="0"/>
              <a:t> Change xxx at </a:t>
            </a:r>
            <a:r>
              <a:rPr lang="en-US" sz="1600" dirty="0" err="1">
                <a:solidFill>
                  <a:srgbClr val="FF0000"/>
                </a:solidFill>
              </a:rPr>
              <a:t>writeAPIKey</a:t>
            </a:r>
            <a:r>
              <a:rPr lang="en-US" sz="1600" dirty="0"/>
              <a:t> according your </a:t>
            </a:r>
            <a:r>
              <a:rPr lang="en-US" sz="1600" dirty="0" err="1"/>
              <a:t>api</a:t>
            </a:r>
            <a:r>
              <a:rPr lang="en-US" sz="1600" dirty="0"/>
              <a:t> key in </a:t>
            </a:r>
            <a:r>
              <a:rPr lang="en-US" sz="1600" dirty="0" err="1"/>
              <a:t>thingspeak</a:t>
            </a:r>
            <a:endParaRPr lang="en-US" sz="1600" dirty="0">
              <a:solidFill>
                <a:srgbClr val="FF0000"/>
              </a:solidFill>
            </a:endParaRPr>
          </a:p>
        </p:txBody>
      </p:sp>
      <p:sp>
        <p:nvSpPr>
          <p:cNvPr id="21" name="Round Diagonal Corner Rectangle 20"/>
          <p:cNvSpPr/>
          <p:nvPr/>
        </p:nvSpPr>
        <p:spPr>
          <a:xfrm>
            <a:off x="5725412" y="1678025"/>
            <a:ext cx="3273333" cy="847494"/>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2" name="TextBox 21"/>
          <p:cNvSpPr txBox="1"/>
          <p:nvPr/>
        </p:nvSpPr>
        <p:spPr>
          <a:xfrm>
            <a:off x="5834538" y="1728741"/>
            <a:ext cx="3080861" cy="830997"/>
          </a:xfrm>
          <a:prstGeom prst="rect">
            <a:avLst/>
          </a:prstGeom>
          <a:noFill/>
        </p:spPr>
        <p:txBody>
          <a:bodyPr wrap="square" rtlCol="0">
            <a:spAutoFit/>
          </a:bodyPr>
          <a:lstStyle/>
          <a:p>
            <a:r>
              <a:rPr lang="en-US" sz="1600" dirty="0"/>
              <a:t>After done. Please take a look at </a:t>
            </a:r>
            <a:r>
              <a:rPr lang="en-US" sz="1600" dirty="0" err="1"/>
              <a:t>thinspeak</a:t>
            </a:r>
            <a:r>
              <a:rPr lang="en-US" sz="1600" dirty="0"/>
              <a:t> channel to see your incoming data.</a:t>
            </a:r>
            <a:endParaRPr lang="en-US" sz="1600" dirty="0">
              <a:solidFill>
                <a:srgbClr val="FF0000"/>
              </a:solidFill>
            </a:endParaRPr>
          </a:p>
        </p:txBody>
      </p:sp>
      <p:sp>
        <p:nvSpPr>
          <p:cNvPr id="23" name="Rectangle 15">
            <a:extLst>
              <a:ext uri="{FF2B5EF4-FFF2-40B4-BE49-F238E27FC236}">
                <a16:creationId xmlns:a16="http://schemas.microsoft.com/office/drawing/2014/main" id="{73D619B4-27B4-4F1F-AEC0-1C0D13512E6F}"/>
              </a:ext>
            </a:extLst>
          </p:cNvPr>
          <p:cNvSpPr>
            <a:spLocks noChangeArrowheads="1"/>
          </p:cNvSpPr>
          <p:nvPr/>
        </p:nvSpPr>
        <p:spPr bwMode="auto">
          <a:xfrm>
            <a:off x="6049621" y="383422"/>
            <a:ext cx="288006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dirty="0">
                <a:latin typeface="Calibri" pitchFamily="34" charset="0"/>
                <a:ea typeface="Calibri" pitchFamily="34" charset="0"/>
                <a:cs typeface="Times New Roman" pitchFamily="18" charset="0"/>
              </a:rPr>
              <a:t>Lesson 3 : Sending data from </a:t>
            </a:r>
            <a:r>
              <a:rPr lang="en-US" b="1" dirty="0" err="1">
                <a:latin typeface="Calibri" pitchFamily="34" charset="0"/>
                <a:ea typeface="Calibri" pitchFamily="34" charset="0"/>
                <a:cs typeface="Times New Roman" pitchFamily="18" charset="0"/>
              </a:rPr>
              <a:t>NodeMCU</a:t>
            </a:r>
            <a:r>
              <a:rPr lang="en-US" b="1" dirty="0">
                <a:latin typeface="Calibri" pitchFamily="34" charset="0"/>
                <a:ea typeface="Calibri" pitchFamily="34" charset="0"/>
                <a:cs typeface="Times New Roman" pitchFamily="18" charset="0"/>
              </a:rPr>
              <a:t> to the cloud then mobile apps</a:t>
            </a:r>
            <a:endParaRPr kumimoji="0" lang="en-US" sz="800" b="0" i="0" u="none" strike="noStrike" cap="none" normalizeH="0" baseline="0" dirty="0">
              <a:ln>
                <a:noFill/>
              </a:ln>
              <a:solidFill>
                <a:schemeClr val="tx1"/>
              </a:solidFill>
              <a:effectLst/>
              <a:latin typeface="Arial" pitchFamily="34" charset="0"/>
              <a:cs typeface="Arial" pitchFamily="34" charset="0"/>
            </a:endParaRPr>
          </a:p>
        </p:txBody>
      </p:sp>
      <p:sp>
        <p:nvSpPr>
          <p:cNvPr id="24" name="Round Diagonal Corner Rectangle 4">
            <a:extLst>
              <a:ext uri="{FF2B5EF4-FFF2-40B4-BE49-F238E27FC236}">
                <a16:creationId xmlns:a16="http://schemas.microsoft.com/office/drawing/2014/main" id="{5AB4357B-98BB-4F28-94A7-D49B6EC3446F}"/>
              </a:ext>
            </a:extLst>
          </p:cNvPr>
          <p:cNvSpPr/>
          <p:nvPr/>
        </p:nvSpPr>
        <p:spPr>
          <a:xfrm>
            <a:off x="5977054" y="326836"/>
            <a:ext cx="2938346" cy="956435"/>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657005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l="284" t="19242" r="36908" b="32303"/>
          <a:stretch/>
        </p:blipFill>
        <p:spPr>
          <a:xfrm>
            <a:off x="721880" y="3235195"/>
            <a:ext cx="6324601" cy="2743200"/>
          </a:xfrm>
          <a:prstGeom prst="rect">
            <a:avLst/>
          </a:prstGeom>
        </p:spPr>
      </p:pic>
      <p:pic>
        <p:nvPicPr>
          <p:cNvPr id="3" name="Picture 2"/>
          <p:cNvPicPr>
            <a:picLocks noChangeAspect="1"/>
          </p:cNvPicPr>
          <p:nvPr/>
        </p:nvPicPr>
        <p:blipFill rotWithShape="1">
          <a:blip r:embed="rId3"/>
          <a:srcRect l="4899" t="3440" r="24755" b="10880"/>
          <a:stretch/>
        </p:blipFill>
        <p:spPr>
          <a:xfrm>
            <a:off x="654185" y="534508"/>
            <a:ext cx="3364112" cy="2303686"/>
          </a:xfrm>
          <a:prstGeom prst="rect">
            <a:avLst/>
          </a:prstGeom>
        </p:spPr>
      </p:pic>
      <p:sp>
        <p:nvSpPr>
          <p:cNvPr id="4" name="Rectangle 15"/>
          <p:cNvSpPr>
            <a:spLocks noChangeArrowheads="1"/>
          </p:cNvSpPr>
          <p:nvPr/>
        </p:nvSpPr>
        <p:spPr bwMode="auto">
          <a:xfrm>
            <a:off x="6111534" y="359941"/>
            <a:ext cx="288006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dirty="0">
                <a:latin typeface="Calibri" pitchFamily="34" charset="0"/>
                <a:ea typeface="Calibri" pitchFamily="34" charset="0"/>
                <a:cs typeface="Times New Roman" pitchFamily="18" charset="0"/>
              </a:rPr>
              <a:t>Lesson 3 : Sending data from </a:t>
            </a:r>
            <a:r>
              <a:rPr lang="en-US" b="1" dirty="0" err="1">
                <a:latin typeface="Calibri" pitchFamily="34" charset="0"/>
                <a:ea typeface="Calibri" pitchFamily="34" charset="0"/>
                <a:cs typeface="Times New Roman" pitchFamily="18" charset="0"/>
              </a:rPr>
              <a:t>NodeMCU</a:t>
            </a:r>
            <a:r>
              <a:rPr lang="en-US" b="1" dirty="0">
                <a:latin typeface="Calibri" pitchFamily="34" charset="0"/>
                <a:ea typeface="Calibri" pitchFamily="34" charset="0"/>
                <a:cs typeface="Times New Roman" pitchFamily="18" charset="0"/>
              </a:rPr>
              <a:t> to the cloud then mobile apps</a:t>
            </a:r>
            <a:endParaRPr lang="en-US" sz="800" dirty="0">
              <a:latin typeface="Arial" pitchFamily="34" charset="0"/>
              <a:cs typeface="Arial" pitchFamily="34" charset="0"/>
            </a:endParaRPr>
          </a:p>
        </p:txBody>
      </p:sp>
      <p:sp>
        <p:nvSpPr>
          <p:cNvPr id="5" name="Round Diagonal Corner Rectangle 4"/>
          <p:cNvSpPr/>
          <p:nvPr/>
        </p:nvSpPr>
        <p:spPr>
          <a:xfrm>
            <a:off x="5977054" y="326836"/>
            <a:ext cx="2938346" cy="956435"/>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 name="Round Diagonal Corner Rectangle 5"/>
          <p:cNvSpPr/>
          <p:nvPr/>
        </p:nvSpPr>
        <p:spPr>
          <a:xfrm>
            <a:off x="76200" y="76200"/>
            <a:ext cx="8991600" cy="6705600"/>
          </a:xfrm>
          <a:prstGeom prst="round2Diag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12" name="Group 11"/>
          <p:cNvGrpSpPr/>
          <p:nvPr/>
        </p:nvGrpSpPr>
        <p:grpSpPr>
          <a:xfrm>
            <a:off x="3848187" y="1828800"/>
            <a:ext cx="647613" cy="769441"/>
            <a:chOff x="3172940" y="148051"/>
            <a:chExt cx="647613" cy="769441"/>
          </a:xfrm>
        </p:grpSpPr>
        <p:sp>
          <p:nvSpPr>
            <p:cNvPr id="13" name="Rectangle 20"/>
            <p:cNvSpPr>
              <a:spLocks noChangeArrowheads="1"/>
            </p:cNvSpPr>
            <p:nvPr/>
          </p:nvSpPr>
          <p:spPr bwMode="auto">
            <a:xfrm>
              <a:off x="3208934" y="148051"/>
              <a:ext cx="61161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400" b="1" i="0" u="none" strike="noStrike" cap="none" normalizeH="0" baseline="0" dirty="0">
                  <a:ln>
                    <a:noFill/>
                  </a:ln>
                  <a:effectLst/>
                  <a:latin typeface="Calibri" pitchFamily="34" charset="0"/>
                  <a:ea typeface="Calibri" pitchFamily="34" charset="0"/>
                  <a:cs typeface="Times New Roman" pitchFamily="18" charset="0"/>
                </a:rPr>
                <a:t>1</a:t>
              </a:r>
              <a:endParaRPr kumimoji="0" lang="en-US" sz="4400" b="0" i="0" u="none" strike="noStrike" cap="none" normalizeH="0" baseline="0" dirty="0">
                <a:ln>
                  <a:noFill/>
                </a:ln>
                <a:effectLst/>
                <a:latin typeface="Arial" pitchFamily="34" charset="0"/>
                <a:cs typeface="Arial" pitchFamily="34" charset="0"/>
              </a:endParaRPr>
            </a:p>
          </p:txBody>
        </p:sp>
        <p:sp>
          <p:nvSpPr>
            <p:cNvPr id="14" name="Round Diagonal Corner Rectangle 13"/>
            <p:cNvSpPr/>
            <p:nvPr/>
          </p:nvSpPr>
          <p:spPr>
            <a:xfrm>
              <a:off x="3172940" y="228601"/>
              <a:ext cx="560860" cy="609599"/>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46" name="Round Diagonal Corner Rectangle 45"/>
          <p:cNvSpPr/>
          <p:nvPr/>
        </p:nvSpPr>
        <p:spPr>
          <a:xfrm>
            <a:off x="2501238" y="687037"/>
            <a:ext cx="2772818" cy="748763"/>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9" name="Round Diagonal Corner Rectangle 18"/>
          <p:cNvSpPr/>
          <p:nvPr/>
        </p:nvSpPr>
        <p:spPr>
          <a:xfrm>
            <a:off x="393977" y="392542"/>
            <a:ext cx="5078714" cy="2503057"/>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1" name="Round Diagonal Corner Rectangle 80"/>
          <p:cNvSpPr/>
          <p:nvPr/>
        </p:nvSpPr>
        <p:spPr>
          <a:xfrm>
            <a:off x="372377" y="3051872"/>
            <a:ext cx="7476223" cy="3338678"/>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83" name="Group 82"/>
          <p:cNvGrpSpPr/>
          <p:nvPr/>
        </p:nvGrpSpPr>
        <p:grpSpPr>
          <a:xfrm>
            <a:off x="5472691" y="3197818"/>
            <a:ext cx="695711" cy="769441"/>
            <a:chOff x="2047489" y="5029200"/>
            <a:chExt cx="695711" cy="769441"/>
          </a:xfrm>
        </p:grpSpPr>
        <p:sp>
          <p:nvSpPr>
            <p:cNvPr id="84" name="Rectangle 20"/>
            <p:cNvSpPr>
              <a:spLocks noChangeArrowheads="1"/>
            </p:cNvSpPr>
            <p:nvPr/>
          </p:nvSpPr>
          <p:spPr bwMode="auto">
            <a:xfrm>
              <a:off x="2131581" y="5029200"/>
              <a:ext cx="61161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400" b="1" i="0" u="none" strike="noStrike" cap="none" normalizeH="0" baseline="0" dirty="0">
                  <a:ln>
                    <a:noFill/>
                  </a:ln>
                  <a:effectLst/>
                  <a:latin typeface="Calibri" pitchFamily="34" charset="0"/>
                  <a:ea typeface="Calibri" pitchFamily="34" charset="0"/>
                  <a:cs typeface="Times New Roman" pitchFamily="18" charset="0"/>
                </a:rPr>
                <a:t>2</a:t>
              </a:r>
              <a:endParaRPr kumimoji="0" lang="en-US" sz="4400" b="0" i="0" u="none" strike="noStrike" cap="none" normalizeH="0" baseline="0" dirty="0">
                <a:ln>
                  <a:noFill/>
                </a:ln>
                <a:effectLst/>
                <a:latin typeface="Arial" pitchFamily="34" charset="0"/>
                <a:cs typeface="Arial" pitchFamily="34" charset="0"/>
              </a:endParaRPr>
            </a:p>
          </p:txBody>
        </p:sp>
        <p:sp>
          <p:nvSpPr>
            <p:cNvPr id="85" name="Round Diagonal Corner Rectangle 84"/>
            <p:cNvSpPr/>
            <p:nvPr/>
          </p:nvSpPr>
          <p:spPr>
            <a:xfrm>
              <a:off x="2047489" y="5102681"/>
              <a:ext cx="560860" cy="609599"/>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9" name="TextBox 8"/>
          <p:cNvSpPr txBox="1"/>
          <p:nvPr/>
        </p:nvSpPr>
        <p:spPr>
          <a:xfrm>
            <a:off x="2577439" y="678873"/>
            <a:ext cx="2895252" cy="830997"/>
          </a:xfrm>
          <a:prstGeom prst="rect">
            <a:avLst/>
          </a:prstGeom>
          <a:noFill/>
        </p:spPr>
        <p:txBody>
          <a:bodyPr wrap="square" rtlCol="0">
            <a:spAutoFit/>
          </a:bodyPr>
          <a:lstStyle/>
          <a:p>
            <a:r>
              <a:rPr lang="en-US" sz="1600" dirty="0"/>
              <a:t>Open </a:t>
            </a:r>
            <a:r>
              <a:rPr lang="en-US" sz="1600" dirty="0">
                <a:solidFill>
                  <a:srgbClr val="FF0000"/>
                </a:solidFill>
              </a:rPr>
              <a:t>http://ai2.appinventor.mit.edu/</a:t>
            </a:r>
            <a:br>
              <a:rPr lang="en-US" sz="1600" dirty="0">
                <a:solidFill>
                  <a:srgbClr val="FF0000"/>
                </a:solidFill>
              </a:rPr>
            </a:br>
            <a:r>
              <a:rPr lang="en-US" sz="1600" dirty="0"/>
              <a:t>and signup</a:t>
            </a:r>
          </a:p>
        </p:txBody>
      </p:sp>
      <p:sp>
        <p:nvSpPr>
          <p:cNvPr id="28" name="Round Diagonal Corner Rectangle 27"/>
          <p:cNvSpPr/>
          <p:nvPr/>
        </p:nvSpPr>
        <p:spPr>
          <a:xfrm>
            <a:off x="3382679" y="5977002"/>
            <a:ext cx="4348207" cy="335751"/>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9" name="TextBox 28"/>
          <p:cNvSpPr txBox="1"/>
          <p:nvPr/>
        </p:nvSpPr>
        <p:spPr>
          <a:xfrm>
            <a:off x="3396534" y="5974199"/>
            <a:ext cx="5640245" cy="338554"/>
          </a:xfrm>
          <a:prstGeom prst="rect">
            <a:avLst/>
          </a:prstGeom>
          <a:noFill/>
        </p:spPr>
        <p:txBody>
          <a:bodyPr wrap="square" rtlCol="0">
            <a:spAutoFit/>
          </a:bodyPr>
          <a:lstStyle/>
          <a:p>
            <a:r>
              <a:rPr lang="en-US" sz="1600" dirty="0">
                <a:solidFill>
                  <a:srgbClr val="FF0000"/>
                </a:solidFill>
              </a:rPr>
              <a:t>Start new project </a:t>
            </a:r>
            <a:r>
              <a:rPr lang="en-US" sz="1600" dirty="0"/>
              <a:t>and give a name to your apps</a:t>
            </a:r>
          </a:p>
        </p:txBody>
      </p:sp>
    </p:spTree>
    <p:extLst>
      <p:ext uri="{BB962C8B-B14F-4D97-AF65-F5344CB8AC3E}">
        <p14:creationId xmlns:p14="http://schemas.microsoft.com/office/powerpoint/2010/main" val="2436374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 Diagonal Corner Rectangle 5"/>
          <p:cNvSpPr/>
          <p:nvPr/>
        </p:nvSpPr>
        <p:spPr>
          <a:xfrm>
            <a:off x="76200" y="76200"/>
            <a:ext cx="8991600" cy="6705600"/>
          </a:xfrm>
          <a:prstGeom prst="round2Diag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2" name="Picture 1"/>
          <p:cNvPicPr>
            <a:picLocks noChangeAspect="1"/>
          </p:cNvPicPr>
          <p:nvPr/>
        </p:nvPicPr>
        <p:blipFill rotWithShape="1">
          <a:blip r:embed="rId2"/>
          <a:srcRect t="30865"/>
          <a:stretch/>
        </p:blipFill>
        <p:spPr>
          <a:xfrm rot="5400000">
            <a:off x="1613013" y="-698612"/>
            <a:ext cx="6070376" cy="8229601"/>
          </a:xfrm>
          <a:prstGeom prst="rect">
            <a:avLst/>
          </a:prstGeom>
        </p:spPr>
      </p:pic>
      <p:sp>
        <p:nvSpPr>
          <p:cNvPr id="9" name="Rectangle 15">
            <a:extLst>
              <a:ext uri="{FF2B5EF4-FFF2-40B4-BE49-F238E27FC236}">
                <a16:creationId xmlns:a16="http://schemas.microsoft.com/office/drawing/2014/main" id="{A2ABFE39-6ABF-41E2-8309-980033BEE7F4}"/>
              </a:ext>
            </a:extLst>
          </p:cNvPr>
          <p:cNvSpPr>
            <a:spLocks noChangeArrowheads="1"/>
          </p:cNvSpPr>
          <p:nvPr/>
        </p:nvSpPr>
        <p:spPr bwMode="auto">
          <a:xfrm>
            <a:off x="6111534" y="359941"/>
            <a:ext cx="288006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dirty="0">
                <a:latin typeface="Calibri" pitchFamily="34" charset="0"/>
                <a:ea typeface="Calibri" pitchFamily="34" charset="0"/>
                <a:cs typeface="Times New Roman" pitchFamily="18" charset="0"/>
              </a:rPr>
              <a:t>Lesson 3 : Sending data from </a:t>
            </a:r>
            <a:r>
              <a:rPr lang="en-US" b="1" dirty="0" err="1">
                <a:latin typeface="Calibri" pitchFamily="34" charset="0"/>
                <a:ea typeface="Calibri" pitchFamily="34" charset="0"/>
                <a:cs typeface="Times New Roman" pitchFamily="18" charset="0"/>
              </a:rPr>
              <a:t>NodeMCU</a:t>
            </a:r>
            <a:r>
              <a:rPr lang="en-US" b="1" dirty="0">
                <a:latin typeface="Calibri" pitchFamily="34" charset="0"/>
                <a:ea typeface="Calibri" pitchFamily="34" charset="0"/>
                <a:cs typeface="Times New Roman" pitchFamily="18" charset="0"/>
              </a:rPr>
              <a:t> to the cloud then mobile apps</a:t>
            </a:r>
            <a:endParaRPr lang="en-US" sz="800" dirty="0">
              <a:latin typeface="Arial" pitchFamily="34" charset="0"/>
              <a:cs typeface="Arial" pitchFamily="34" charset="0"/>
            </a:endParaRPr>
          </a:p>
        </p:txBody>
      </p:sp>
      <p:sp>
        <p:nvSpPr>
          <p:cNvPr id="12" name="Round Diagonal Corner Rectangle 4">
            <a:extLst>
              <a:ext uri="{FF2B5EF4-FFF2-40B4-BE49-F238E27FC236}">
                <a16:creationId xmlns:a16="http://schemas.microsoft.com/office/drawing/2014/main" id="{D42747D3-094F-4B3B-AD7D-AA4F14062837}"/>
              </a:ext>
            </a:extLst>
          </p:cNvPr>
          <p:cNvSpPr/>
          <p:nvPr/>
        </p:nvSpPr>
        <p:spPr>
          <a:xfrm>
            <a:off x="5977054" y="326836"/>
            <a:ext cx="2938346" cy="956435"/>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9967512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2369" r="-2369" b="69135"/>
          <a:stretch/>
        </p:blipFill>
        <p:spPr>
          <a:xfrm rot="5400000">
            <a:off x="673225" y="786050"/>
            <a:ext cx="5854451" cy="5791201"/>
          </a:xfrm>
          <a:prstGeom prst="rect">
            <a:avLst/>
          </a:prstGeom>
        </p:spPr>
      </p:pic>
      <p:sp>
        <p:nvSpPr>
          <p:cNvPr id="6" name="Round Diagonal Corner Rectangle 5"/>
          <p:cNvSpPr/>
          <p:nvPr/>
        </p:nvSpPr>
        <p:spPr>
          <a:xfrm>
            <a:off x="76200" y="76200"/>
            <a:ext cx="8991600" cy="6705600"/>
          </a:xfrm>
          <a:prstGeom prst="round2Diag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Rectangle 10"/>
          <p:cNvSpPr/>
          <p:nvPr/>
        </p:nvSpPr>
        <p:spPr>
          <a:xfrm>
            <a:off x="7620000" y="1676400"/>
            <a:ext cx="1143002" cy="1302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124700" y="2726140"/>
            <a:ext cx="1828800" cy="1828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030A0"/>
                </a:solidFill>
              </a:rPr>
              <a:t>To change your properties for your component. You need to edit it here.</a:t>
            </a:r>
          </a:p>
        </p:txBody>
      </p:sp>
      <p:sp>
        <p:nvSpPr>
          <p:cNvPr id="15" name="Rectangle 14"/>
          <p:cNvSpPr/>
          <p:nvPr/>
        </p:nvSpPr>
        <p:spPr>
          <a:xfrm>
            <a:off x="1569027" y="3262745"/>
            <a:ext cx="1981200" cy="152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092777" y="3262745"/>
            <a:ext cx="1676400" cy="2514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All the component that you take from </a:t>
            </a:r>
            <a:r>
              <a:rPr lang="en-US" dirty="0" err="1">
                <a:solidFill>
                  <a:srgbClr val="00B0F0"/>
                </a:solidFill>
              </a:rPr>
              <a:t>pallete</a:t>
            </a:r>
            <a:r>
              <a:rPr lang="en-US" dirty="0">
                <a:solidFill>
                  <a:srgbClr val="00B0F0"/>
                </a:solidFill>
              </a:rPr>
              <a:t> will be shown here.</a:t>
            </a:r>
          </a:p>
        </p:txBody>
      </p:sp>
      <p:sp>
        <p:nvSpPr>
          <p:cNvPr id="4" name="Left Arrow 3"/>
          <p:cNvSpPr/>
          <p:nvPr/>
        </p:nvSpPr>
        <p:spPr>
          <a:xfrm>
            <a:off x="6858000" y="2092035"/>
            <a:ext cx="762000" cy="634105"/>
          </a:xfrm>
          <a:prstGeom prst="leftArrow">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5">
            <a:extLst>
              <a:ext uri="{FF2B5EF4-FFF2-40B4-BE49-F238E27FC236}">
                <a16:creationId xmlns:a16="http://schemas.microsoft.com/office/drawing/2014/main" id="{2575AA89-1BED-4107-A202-4520F200F5CB}"/>
              </a:ext>
            </a:extLst>
          </p:cNvPr>
          <p:cNvSpPr>
            <a:spLocks noChangeArrowheads="1"/>
          </p:cNvSpPr>
          <p:nvPr/>
        </p:nvSpPr>
        <p:spPr bwMode="auto">
          <a:xfrm>
            <a:off x="6151509" y="326836"/>
            <a:ext cx="288006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dirty="0">
                <a:latin typeface="Calibri" pitchFamily="34" charset="0"/>
                <a:ea typeface="Calibri" pitchFamily="34" charset="0"/>
                <a:cs typeface="Times New Roman" pitchFamily="18" charset="0"/>
              </a:rPr>
              <a:t>Lesson 3 : Sending data from </a:t>
            </a:r>
            <a:r>
              <a:rPr lang="en-US" b="1" dirty="0" err="1">
                <a:latin typeface="Calibri" pitchFamily="34" charset="0"/>
                <a:ea typeface="Calibri" pitchFamily="34" charset="0"/>
                <a:cs typeface="Times New Roman" pitchFamily="18" charset="0"/>
              </a:rPr>
              <a:t>NodeMCU</a:t>
            </a:r>
            <a:r>
              <a:rPr lang="en-US" b="1" dirty="0">
                <a:latin typeface="Calibri" pitchFamily="34" charset="0"/>
                <a:ea typeface="Calibri" pitchFamily="34" charset="0"/>
                <a:cs typeface="Times New Roman" pitchFamily="18" charset="0"/>
              </a:rPr>
              <a:t> to the cloud then mobile apps</a:t>
            </a:r>
            <a:endParaRPr lang="en-US" sz="800" dirty="0">
              <a:latin typeface="Arial" pitchFamily="34" charset="0"/>
              <a:cs typeface="Arial" pitchFamily="34" charset="0"/>
            </a:endParaRPr>
          </a:p>
        </p:txBody>
      </p:sp>
      <p:sp>
        <p:nvSpPr>
          <p:cNvPr id="13" name="Round Diagonal Corner Rectangle 4">
            <a:extLst>
              <a:ext uri="{FF2B5EF4-FFF2-40B4-BE49-F238E27FC236}">
                <a16:creationId xmlns:a16="http://schemas.microsoft.com/office/drawing/2014/main" id="{F846738E-713A-4F05-AC06-8C404C2852B1}"/>
              </a:ext>
            </a:extLst>
          </p:cNvPr>
          <p:cNvSpPr/>
          <p:nvPr/>
        </p:nvSpPr>
        <p:spPr>
          <a:xfrm>
            <a:off x="6119930" y="326836"/>
            <a:ext cx="2938346" cy="956435"/>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2695048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2500" b="6250"/>
          <a:stretch/>
        </p:blipFill>
        <p:spPr>
          <a:xfrm>
            <a:off x="277092" y="849681"/>
            <a:ext cx="8645236" cy="5105400"/>
          </a:xfrm>
          <a:prstGeom prst="rect">
            <a:avLst/>
          </a:prstGeom>
        </p:spPr>
      </p:pic>
      <p:sp>
        <p:nvSpPr>
          <p:cNvPr id="6" name="Round Diagonal Corner Rectangle 5"/>
          <p:cNvSpPr/>
          <p:nvPr/>
        </p:nvSpPr>
        <p:spPr>
          <a:xfrm>
            <a:off x="76200" y="76200"/>
            <a:ext cx="8991600" cy="6705600"/>
          </a:xfrm>
          <a:prstGeom prst="round2Diag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Rectangle 9"/>
          <p:cNvSpPr/>
          <p:nvPr/>
        </p:nvSpPr>
        <p:spPr>
          <a:xfrm>
            <a:off x="6781800" y="3291370"/>
            <a:ext cx="1828800" cy="1828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030A0"/>
                </a:solidFill>
              </a:rPr>
              <a:t>If you want to delete your block you can dump in this bin</a:t>
            </a:r>
          </a:p>
        </p:txBody>
      </p:sp>
      <p:sp>
        <p:nvSpPr>
          <p:cNvPr id="7" name="Rectangle 6"/>
          <p:cNvSpPr/>
          <p:nvPr/>
        </p:nvSpPr>
        <p:spPr>
          <a:xfrm>
            <a:off x="2115783" y="2620353"/>
            <a:ext cx="1676400" cy="2514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lumMod val="75000"/>
                  </a:schemeClr>
                </a:solidFill>
              </a:rPr>
              <a:t>Here is all of syntax that you will use in programming the android apps. The block that you drag form here can be compare by the </a:t>
            </a:r>
            <a:r>
              <a:rPr lang="en-US" dirty="0" err="1">
                <a:solidFill>
                  <a:schemeClr val="accent6">
                    <a:lumMod val="75000"/>
                  </a:schemeClr>
                </a:solidFill>
              </a:rPr>
              <a:t>colour</a:t>
            </a:r>
            <a:r>
              <a:rPr lang="en-US" dirty="0">
                <a:solidFill>
                  <a:schemeClr val="accent6">
                    <a:lumMod val="75000"/>
                  </a:schemeClr>
                </a:solidFill>
              </a:rPr>
              <a:t> of the block</a:t>
            </a:r>
          </a:p>
        </p:txBody>
      </p:sp>
      <p:sp>
        <p:nvSpPr>
          <p:cNvPr id="4" name="Left Arrow 3"/>
          <p:cNvSpPr/>
          <p:nvPr/>
        </p:nvSpPr>
        <p:spPr>
          <a:xfrm rot="10976472">
            <a:off x="7318242" y="5051589"/>
            <a:ext cx="755916" cy="446912"/>
          </a:xfrm>
          <a:prstGeom prst="leftArrow">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70165" y="1600200"/>
            <a:ext cx="1506682" cy="3657600"/>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eft Arrow 7"/>
          <p:cNvSpPr/>
          <p:nvPr/>
        </p:nvSpPr>
        <p:spPr>
          <a:xfrm>
            <a:off x="1970812" y="2001570"/>
            <a:ext cx="914400" cy="451274"/>
          </a:xfrm>
          <a:prstGeom prst="leftArrow">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5">
            <a:extLst>
              <a:ext uri="{FF2B5EF4-FFF2-40B4-BE49-F238E27FC236}">
                <a16:creationId xmlns:a16="http://schemas.microsoft.com/office/drawing/2014/main" id="{2C0E551A-3A83-43C1-BD66-D83B378F31DA}"/>
              </a:ext>
            </a:extLst>
          </p:cNvPr>
          <p:cNvSpPr>
            <a:spLocks noChangeArrowheads="1"/>
          </p:cNvSpPr>
          <p:nvPr/>
        </p:nvSpPr>
        <p:spPr bwMode="auto">
          <a:xfrm>
            <a:off x="6111534" y="359941"/>
            <a:ext cx="288006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dirty="0">
                <a:latin typeface="Calibri" pitchFamily="34" charset="0"/>
                <a:ea typeface="Calibri" pitchFamily="34" charset="0"/>
                <a:cs typeface="Times New Roman" pitchFamily="18" charset="0"/>
              </a:rPr>
              <a:t>Lesson 3 : Sending data from </a:t>
            </a:r>
            <a:r>
              <a:rPr lang="en-US" b="1" dirty="0" err="1">
                <a:latin typeface="Calibri" pitchFamily="34" charset="0"/>
                <a:ea typeface="Calibri" pitchFamily="34" charset="0"/>
                <a:cs typeface="Times New Roman" pitchFamily="18" charset="0"/>
              </a:rPr>
              <a:t>NodeMCU</a:t>
            </a:r>
            <a:r>
              <a:rPr lang="en-US" b="1" dirty="0">
                <a:latin typeface="Calibri" pitchFamily="34" charset="0"/>
                <a:ea typeface="Calibri" pitchFamily="34" charset="0"/>
                <a:cs typeface="Times New Roman" pitchFamily="18" charset="0"/>
              </a:rPr>
              <a:t> to the cloud then mobile apps</a:t>
            </a:r>
            <a:endParaRPr lang="en-US" sz="800" dirty="0">
              <a:latin typeface="Arial" pitchFamily="34" charset="0"/>
              <a:cs typeface="Arial" pitchFamily="34" charset="0"/>
            </a:endParaRPr>
          </a:p>
        </p:txBody>
      </p:sp>
      <p:sp>
        <p:nvSpPr>
          <p:cNvPr id="12" name="Round Diagonal Corner Rectangle 4">
            <a:extLst>
              <a:ext uri="{FF2B5EF4-FFF2-40B4-BE49-F238E27FC236}">
                <a16:creationId xmlns:a16="http://schemas.microsoft.com/office/drawing/2014/main" id="{02CDC57F-4F78-4F1A-AFA8-065A6C25760E}"/>
              </a:ext>
            </a:extLst>
          </p:cNvPr>
          <p:cNvSpPr/>
          <p:nvPr/>
        </p:nvSpPr>
        <p:spPr>
          <a:xfrm>
            <a:off x="5977054" y="326836"/>
            <a:ext cx="2938346" cy="956435"/>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785267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95400"/>
            <a:ext cx="7772400" cy="1828800"/>
          </a:xfrm>
        </p:spPr>
        <p:txBody>
          <a:bodyPr>
            <a:normAutofit fontScale="90000"/>
          </a:bodyPr>
          <a:lstStyle/>
          <a:p>
            <a:r>
              <a:rPr lang="en-MY" b="1" dirty="0"/>
              <a:t>Internet of Things (</a:t>
            </a:r>
            <a:r>
              <a:rPr lang="en-MY" b="1" dirty="0" err="1"/>
              <a:t>IoT</a:t>
            </a:r>
            <a:r>
              <a:rPr lang="en-MY" b="1" dirty="0"/>
              <a:t>) Advance Training</a:t>
            </a:r>
            <a:br>
              <a:rPr lang="en-MY" dirty="0"/>
            </a:br>
            <a:endParaRPr lang="en-MY" dirty="0"/>
          </a:p>
        </p:txBody>
      </p:sp>
      <p:sp>
        <p:nvSpPr>
          <p:cNvPr id="5" name="Round Diagonal Corner Rectangle 4"/>
          <p:cNvSpPr/>
          <p:nvPr/>
        </p:nvSpPr>
        <p:spPr>
          <a:xfrm>
            <a:off x="76200" y="990600"/>
            <a:ext cx="8991600" cy="4681855"/>
          </a:xfrm>
          <a:prstGeom prst="round2Diag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7" name="Picture 6" descr="C:\Users\NADI Eleczone\Desktop\banner8.jpg"/>
          <p:cNvPicPr/>
          <p:nvPr/>
        </p:nvPicPr>
        <p:blipFill>
          <a:blip r:embed="rId2">
            <a:extLst>
              <a:ext uri="{28A0092B-C50C-407E-A947-70E740481C1C}">
                <a14:useLocalDpi xmlns:a14="http://schemas.microsoft.com/office/drawing/2010/main" val="0"/>
              </a:ext>
            </a:extLst>
          </a:blip>
          <a:srcRect/>
          <a:stretch>
            <a:fillRect/>
          </a:stretch>
        </p:blipFill>
        <p:spPr bwMode="auto">
          <a:xfrm>
            <a:off x="1706245" y="0"/>
            <a:ext cx="5731510" cy="899795"/>
          </a:xfrm>
          <a:prstGeom prst="rect">
            <a:avLst/>
          </a:prstGeom>
          <a:noFill/>
          <a:ln>
            <a:noFill/>
          </a:ln>
        </p:spPr>
      </p:pic>
      <p:pic>
        <p:nvPicPr>
          <p:cNvPr id="8" name="Picture 7" descr="C:\Users\NADI Eleczone\Desktop\banner8 - Copy.jpg"/>
          <p:cNvPicPr/>
          <p:nvPr/>
        </p:nvPicPr>
        <p:blipFill>
          <a:blip r:embed="rId3">
            <a:extLst>
              <a:ext uri="{28A0092B-C50C-407E-A947-70E740481C1C}">
                <a14:useLocalDpi xmlns:a14="http://schemas.microsoft.com/office/drawing/2010/main" val="0"/>
              </a:ext>
            </a:extLst>
          </a:blip>
          <a:srcRect/>
          <a:stretch>
            <a:fillRect/>
          </a:stretch>
        </p:blipFill>
        <p:spPr bwMode="auto">
          <a:xfrm>
            <a:off x="1706245" y="5705475"/>
            <a:ext cx="5731510" cy="1152525"/>
          </a:xfrm>
          <a:prstGeom prst="rect">
            <a:avLst/>
          </a:prstGeom>
          <a:noFill/>
          <a:ln>
            <a:no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200" y="2743200"/>
            <a:ext cx="3696374" cy="2500828"/>
          </a:xfrm>
          <a:prstGeom prst="rect">
            <a:avLst/>
          </a:prstGeom>
        </p:spPr>
      </p:pic>
    </p:spTree>
    <p:extLst>
      <p:ext uri="{BB962C8B-B14F-4D97-AF65-F5344CB8AC3E}">
        <p14:creationId xmlns:p14="http://schemas.microsoft.com/office/powerpoint/2010/main" val="802117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t="12500" r="40630"/>
          <a:stretch/>
        </p:blipFill>
        <p:spPr>
          <a:xfrm>
            <a:off x="818609" y="842388"/>
            <a:ext cx="6805159" cy="5638800"/>
          </a:xfrm>
          <a:prstGeom prst="rect">
            <a:avLst/>
          </a:prstGeom>
        </p:spPr>
      </p:pic>
      <p:sp>
        <p:nvSpPr>
          <p:cNvPr id="6" name="Round Diagonal Corner Rectangle 5"/>
          <p:cNvSpPr/>
          <p:nvPr/>
        </p:nvSpPr>
        <p:spPr>
          <a:xfrm>
            <a:off x="76200" y="76200"/>
            <a:ext cx="8991600" cy="6705600"/>
          </a:xfrm>
          <a:prstGeom prst="round2Diag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2" name="Round Diagonal Corner Rectangle 21"/>
          <p:cNvSpPr/>
          <p:nvPr/>
        </p:nvSpPr>
        <p:spPr>
          <a:xfrm>
            <a:off x="3783222" y="2967828"/>
            <a:ext cx="3267818" cy="914400"/>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TextBox 10"/>
          <p:cNvSpPr txBox="1"/>
          <p:nvPr/>
        </p:nvSpPr>
        <p:spPr>
          <a:xfrm>
            <a:off x="4021428" y="3085545"/>
            <a:ext cx="3029612" cy="369332"/>
          </a:xfrm>
          <a:prstGeom prst="rect">
            <a:avLst/>
          </a:prstGeom>
          <a:noFill/>
        </p:spPr>
        <p:txBody>
          <a:bodyPr wrap="none" rtlCol="0">
            <a:spAutoFit/>
          </a:bodyPr>
          <a:lstStyle/>
          <a:p>
            <a:r>
              <a:rPr lang="en-US" dirty="0">
                <a:solidFill>
                  <a:srgbClr val="FF0000"/>
                </a:solidFill>
              </a:rPr>
              <a:t>Drag 4 </a:t>
            </a:r>
            <a:r>
              <a:rPr lang="en-US" dirty="0" err="1">
                <a:solidFill>
                  <a:srgbClr val="FF0000"/>
                </a:solidFill>
              </a:rPr>
              <a:t>Lable</a:t>
            </a:r>
            <a:r>
              <a:rPr lang="en-US" dirty="0">
                <a:solidFill>
                  <a:srgbClr val="FF0000"/>
                </a:solidFill>
              </a:rPr>
              <a:t> into your </a:t>
            </a:r>
            <a:r>
              <a:rPr lang="en-US" dirty="0" err="1">
                <a:solidFill>
                  <a:srgbClr val="FF0000"/>
                </a:solidFill>
              </a:rPr>
              <a:t>screeen</a:t>
            </a:r>
            <a:endParaRPr lang="en-US" dirty="0">
              <a:solidFill>
                <a:srgbClr val="FF0000"/>
              </a:solidFill>
            </a:endParaRPr>
          </a:p>
        </p:txBody>
      </p:sp>
      <p:sp>
        <p:nvSpPr>
          <p:cNvPr id="15" name="Oval 14"/>
          <p:cNvSpPr/>
          <p:nvPr/>
        </p:nvSpPr>
        <p:spPr>
          <a:xfrm>
            <a:off x="685800" y="2386887"/>
            <a:ext cx="2438400" cy="737313"/>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Rectangle 15">
            <a:extLst>
              <a:ext uri="{FF2B5EF4-FFF2-40B4-BE49-F238E27FC236}">
                <a16:creationId xmlns:a16="http://schemas.microsoft.com/office/drawing/2014/main" id="{81888CFE-821A-4922-AC5F-7AF982926F06}"/>
              </a:ext>
            </a:extLst>
          </p:cNvPr>
          <p:cNvSpPr>
            <a:spLocks noChangeArrowheads="1"/>
          </p:cNvSpPr>
          <p:nvPr/>
        </p:nvSpPr>
        <p:spPr bwMode="auto">
          <a:xfrm>
            <a:off x="6111534" y="359941"/>
            <a:ext cx="288006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dirty="0">
                <a:latin typeface="Calibri" pitchFamily="34" charset="0"/>
                <a:ea typeface="Calibri" pitchFamily="34" charset="0"/>
                <a:cs typeface="Times New Roman" pitchFamily="18" charset="0"/>
              </a:rPr>
              <a:t>Lesson 3 : Sending data from </a:t>
            </a:r>
            <a:r>
              <a:rPr lang="en-US" b="1" dirty="0" err="1">
                <a:latin typeface="Calibri" pitchFamily="34" charset="0"/>
                <a:ea typeface="Calibri" pitchFamily="34" charset="0"/>
                <a:cs typeface="Times New Roman" pitchFamily="18" charset="0"/>
              </a:rPr>
              <a:t>NodeMCU</a:t>
            </a:r>
            <a:r>
              <a:rPr lang="en-US" b="1" dirty="0">
                <a:latin typeface="Calibri" pitchFamily="34" charset="0"/>
                <a:ea typeface="Calibri" pitchFamily="34" charset="0"/>
                <a:cs typeface="Times New Roman" pitchFamily="18" charset="0"/>
              </a:rPr>
              <a:t> to the cloud then mobile apps</a:t>
            </a:r>
            <a:endParaRPr lang="en-US" sz="800" dirty="0">
              <a:latin typeface="Arial" pitchFamily="34" charset="0"/>
              <a:cs typeface="Arial" pitchFamily="34" charset="0"/>
            </a:endParaRPr>
          </a:p>
        </p:txBody>
      </p:sp>
      <p:sp>
        <p:nvSpPr>
          <p:cNvPr id="12" name="Round Diagonal Corner Rectangle 4">
            <a:extLst>
              <a:ext uri="{FF2B5EF4-FFF2-40B4-BE49-F238E27FC236}">
                <a16:creationId xmlns:a16="http://schemas.microsoft.com/office/drawing/2014/main" id="{FDD744B9-9CCE-4116-90A9-22E2015C0F04}"/>
              </a:ext>
            </a:extLst>
          </p:cNvPr>
          <p:cNvSpPr/>
          <p:nvPr/>
        </p:nvSpPr>
        <p:spPr>
          <a:xfrm>
            <a:off x="5977054" y="326836"/>
            <a:ext cx="2938346" cy="956435"/>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297889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3851" t="8772" b="12742"/>
          <a:stretch/>
        </p:blipFill>
        <p:spPr>
          <a:xfrm>
            <a:off x="455082" y="1283272"/>
            <a:ext cx="8305298" cy="4812728"/>
          </a:xfrm>
          <a:prstGeom prst="rect">
            <a:avLst/>
          </a:prstGeom>
        </p:spPr>
      </p:pic>
      <p:sp>
        <p:nvSpPr>
          <p:cNvPr id="6" name="Round Diagonal Corner Rectangle 5"/>
          <p:cNvSpPr/>
          <p:nvPr/>
        </p:nvSpPr>
        <p:spPr>
          <a:xfrm>
            <a:off x="76200" y="76200"/>
            <a:ext cx="8991600" cy="6705600"/>
          </a:xfrm>
          <a:prstGeom prst="round2Diag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2" name="Round Diagonal Corner Rectangle 21"/>
          <p:cNvSpPr/>
          <p:nvPr/>
        </p:nvSpPr>
        <p:spPr>
          <a:xfrm>
            <a:off x="2890856" y="2967828"/>
            <a:ext cx="3662344" cy="914400"/>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TextBox 10"/>
          <p:cNvSpPr txBox="1"/>
          <p:nvPr/>
        </p:nvSpPr>
        <p:spPr>
          <a:xfrm>
            <a:off x="2876493" y="3101863"/>
            <a:ext cx="3676708" cy="646331"/>
          </a:xfrm>
          <a:prstGeom prst="rect">
            <a:avLst/>
          </a:prstGeom>
          <a:noFill/>
        </p:spPr>
        <p:txBody>
          <a:bodyPr wrap="square" rtlCol="0">
            <a:spAutoFit/>
          </a:bodyPr>
          <a:lstStyle/>
          <a:p>
            <a:r>
              <a:rPr lang="en-US" dirty="0">
                <a:solidFill>
                  <a:srgbClr val="FF0000"/>
                </a:solidFill>
              </a:rPr>
              <a:t>You need to change text for each label at here.</a:t>
            </a:r>
          </a:p>
        </p:txBody>
      </p:sp>
      <p:sp>
        <p:nvSpPr>
          <p:cNvPr id="3" name="Oval 2"/>
          <p:cNvSpPr/>
          <p:nvPr/>
        </p:nvSpPr>
        <p:spPr>
          <a:xfrm>
            <a:off x="6705600" y="4648200"/>
            <a:ext cx="1676400" cy="91440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Rectangle 15">
            <a:extLst>
              <a:ext uri="{FF2B5EF4-FFF2-40B4-BE49-F238E27FC236}">
                <a16:creationId xmlns:a16="http://schemas.microsoft.com/office/drawing/2014/main" id="{ED6F3387-BEAF-47E3-BD68-4D8990C20301}"/>
              </a:ext>
            </a:extLst>
          </p:cNvPr>
          <p:cNvSpPr>
            <a:spLocks noChangeArrowheads="1"/>
          </p:cNvSpPr>
          <p:nvPr/>
        </p:nvSpPr>
        <p:spPr bwMode="auto">
          <a:xfrm>
            <a:off x="6111534" y="359941"/>
            <a:ext cx="288006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dirty="0">
                <a:latin typeface="Calibri" pitchFamily="34" charset="0"/>
                <a:ea typeface="Calibri" pitchFamily="34" charset="0"/>
                <a:cs typeface="Times New Roman" pitchFamily="18" charset="0"/>
              </a:rPr>
              <a:t>Lesson 3 : Sending data from </a:t>
            </a:r>
            <a:r>
              <a:rPr lang="en-US" b="1" dirty="0" err="1">
                <a:latin typeface="Calibri" pitchFamily="34" charset="0"/>
                <a:ea typeface="Calibri" pitchFamily="34" charset="0"/>
                <a:cs typeface="Times New Roman" pitchFamily="18" charset="0"/>
              </a:rPr>
              <a:t>NodeMCU</a:t>
            </a:r>
            <a:r>
              <a:rPr lang="en-US" b="1" dirty="0">
                <a:latin typeface="Calibri" pitchFamily="34" charset="0"/>
                <a:ea typeface="Calibri" pitchFamily="34" charset="0"/>
                <a:cs typeface="Times New Roman" pitchFamily="18" charset="0"/>
              </a:rPr>
              <a:t> to the cloud then mobile apps</a:t>
            </a:r>
            <a:endParaRPr lang="en-US" sz="800" dirty="0">
              <a:latin typeface="Arial" pitchFamily="34" charset="0"/>
              <a:cs typeface="Arial" pitchFamily="34" charset="0"/>
            </a:endParaRPr>
          </a:p>
        </p:txBody>
      </p:sp>
      <p:sp>
        <p:nvSpPr>
          <p:cNvPr id="10" name="Round Diagonal Corner Rectangle 4">
            <a:extLst>
              <a:ext uri="{FF2B5EF4-FFF2-40B4-BE49-F238E27FC236}">
                <a16:creationId xmlns:a16="http://schemas.microsoft.com/office/drawing/2014/main" id="{5A6D89ED-DC7C-45BC-8666-ABC97F382E47}"/>
              </a:ext>
            </a:extLst>
          </p:cNvPr>
          <p:cNvSpPr/>
          <p:nvPr/>
        </p:nvSpPr>
        <p:spPr>
          <a:xfrm>
            <a:off x="5977054" y="326836"/>
            <a:ext cx="2938346" cy="956435"/>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7299940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5995" r="16788" b="14810"/>
          <a:stretch/>
        </p:blipFill>
        <p:spPr>
          <a:xfrm>
            <a:off x="228601" y="990600"/>
            <a:ext cx="8686799" cy="4648200"/>
          </a:xfrm>
          <a:prstGeom prst="rect">
            <a:avLst/>
          </a:prstGeom>
        </p:spPr>
      </p:pic>
      <p:sp>
        <p:nvSpPr>
          <p:cNvPr id="6" name="Round Diagonal Corner Rectangle 5"/>
          <p:cNvSpPr/>
          <p:nvPr/>
        </p:nvSpPr>
        <p:spPr>
          <a:xfrm>
            <a:off x="76200" y="76200"/>
            <a:ext cx="8991600" cy="6705600"/>
          </a:xfrm>
          <a:prstGeom prst="round2Diag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2" name="Round Diagonal Corner Rectangle 21"/>
          <p:cNvSpPr/>
          <p:nvPr/>
        </p:nvSpPr>
        <p:spPr>
          <a:xfrm>
            <a:off x="2521391" y="2636181"/>
            <a:ext cx="3662344" cy="914400"/>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TextBox 10"/>
          <p:cNvSpPr txBox="1"/>
          <p:nvPr/>
        </p:nvSpPr>
        <p:spPr>
          <a:xfrm>
            <a:off x="2606732" y="2814704"/>
            <a:ext cx="3370322" cy="646331"/>
          </a:xfrm>
          <a:prstGeom prst="rect">
            <a:avLst/>
          </a:prstGeom>
          <a:noFill/>
        </p:spPr>
        <p:txBody>
          <a:bodyPr wrap="square" rtlCol="0">
            <a:spAutoFit/>
          </a:bodyPr>
          <a:lstStyle/>
          <a:p>
            <a:r>
              <a:rPr lang="en-US" dirty="0">
                <a:solidFill>
                  <a:srgbClr val="FF0000"/>
                </a:solidFill>
              </a:rPr>
              <a:t>Put clock into screen that you can get from Sensors</a:t>
            </a:r>
          </a:p>
        </p:txBody>
      </p:sp>
      <p:sp>
        <p:nvSpPr>
          <p:cNvPr id="7" name="Oval 6"/>
          <p:cNvSpPr/>
          <p:nvPr/>
        </p:nvSpPr>
        <p:spPr>
          <a:xfrm>
            <a:off x="228601" y="2286000"/>
            <a:ext cx="2133599" cy="990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5">
            <a:extLst>
              <a:ext uri="{FF2B5EF4-FFF2-40B4-BE49-F238E27FC236}">
                <a16:creationId xmlns:a16="http://schemas.microsoft.com/office/drawing/2014/main" id="{8F6E778B-156C-4C66-A6B4-1850A0C74AA9}"/>
              </a:ext>
            </a:extLst>
          </p:cNvPr>
          <p:cNvSpPr>
            <a:spLocks noChangeArrowheads="1"/>
          </p:cNvSpPr>
          <p:nvPr/>
        </p:nvSpPr>
        <p:spPr bwMode="auto">
          <a:xfrm>
            <a:off x="6111534" y="359941"/>
            <a:ext cx="288006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dirty="0">
                <a:latin typeface="Calibri" pitchFamily="34" charset="0"/>
                <a:ea typeface="Calibri" pitchFamily="34" charset="0"/>
                <a:cs typeface="Times New Roman" pitchFamily="18" charset="0"/>
              </a:rPr>
              <a:t>Lesson 3 : Sending data from </a:t>
            </a:r>
            <a:r>
              <a:rPr lang="en-US" b="1" dirty="0" err="1">
                <a:latin typeface="Calibri" pitchFamily="34" charset="0"/>
                <a:ea typeface="Calibri" pitchFamily="34" charset="0"/>
                <a:cs typeface="Times New Roman" pitchFamily="18" charset="0"/>
              </a:rPr>
              <a:t>NodeMCU</a:t>
            </a:r>
            <a:r>
              <a:rPr lang="en-US" b="1" dirty="0">
                <a:latin typeface="Calibri" pitchFamily="34" charset="0"/>
                <a:ea typeface="Calibri" pitchFamily="34" charset="0"/>
                <a:cs typeface="Times New Roman" pitchFamily="18" charset="0"/>
              </a:rPr>
              <a:t> to the cloud then mobile apps</a:t>
            </a:r>
            <a:endParaRPr lang="en-US" sz="800" dirty="0">
              <a:latin typeface="Arial" pitchFamily="34" charset="0"/>
              <a:cs typeface="Arial" pitchFamily="34" charset="0"/>
            </a:endParaRPr>
          </a:p>
        </p:txBody>
      </p:sp>
      <p:sp>
        <p:nvSpPr>
          <p:cNvPr id="10" name="Round Diagonal Corner Rectangle 4">
            <a:extLst>
              <a:ext uri="{FF2B5EF4-FFF2-40B4-BE49-F238E27FC236}">
                <a16:creationId xmlns:a16="http://schemas.microsoft.com/office/drawing/2014/main" id="{2A16ECF2-1653-4425-A1DE-D3ABF1582282}"/>
              </a:ext>
            </a:extLst>
          </p:cNvPr>
          <p:cNvSpPr/>
          <p:nvPr/>
        </p:nvSpPr>
        <p:spPr>
          <a:xfrm>
            <a:off x="5977054" y="326836"/>
            <a:ext cx="2938346" cy="956435"/>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7963243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7234" r="20821" b="13474"/>
          <a:stretch/>
        </p:blipFill>
        <p:spPr>
          <a:xfrm>
            <a:off x="382003" y="1283271"/>
            <a:ext cx="8142039" cy="4584129"/>
          </a:xfrm>
          <a:prstGeom prst="rect">
            <a:avLst/>
          </a:prstGeom>
        </p:spPr>
      </p:pic>
      <p:sp>
        <p:nvSpPr>
          <p:cNvPr id="4" name="Rectangle 15"/>
          <p:cNvSpPr>
            <a:spLocks noChangeArrowheads="1"/>
          </p:cNvSpPr>
          <p:nvPr/>
        </p:nvSpPr>
        <p:spPr bwMode="auto">
          <a:xfrm>
            <a:off x="6183735" y="359941"/>
            <a:ext cx="288006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dirty="0" err="1">
                <a:latin typeface="Calibri" pitchFamily="34" charset="0"/>
                <a:ea typeface="Calibri" pitchFamily="34" charset="0"/>
                <a:cs typeface="Times New Roman" pitchFamily="18" charset="0"/>
              </a:rPr>
              <a:t>Pelajaran</a:t>
            </a:r>
            <a:r>
              <a:rPr lang="en-US" b="1" dirty="0">
                <a:latin typeface="Calibri" pitchFamily="34" charset="0"/>
                <a:ea typeface="Calibri" pitchFamily="34" charset="0"/>
                <a:cs typeface="Times New Roman" pitchFamily="18" charset="0"/>
              </a:rPr>
              <a:t> 3 : </a:t>
            </a:r>
            <a:r>
              <a:rPr lang="en-US" b="1" dirty="0" err="1">
                <a:latin typeface="Calibri" pitchFamily="34" charset="0"/>
                <a:ea typeface="Calibri" pitchFamily="34" charset="0"/>
                <a:cs typeface="Times New Roman" pitchFamily="18" charset="0"/>
              </a:rPr>
              <a:t>Hantar</a:t>
            </a:r>
            <a:r>
              <a:rPr lang="en-US" b="1" dirty="0">
                <a:latin typeface="Calibri" pitchFamily="34" charset="0"/>
                <a:ea typeface="Calibri" pitchFamily="34" charset="0"/>
                <a:cs typeface="Times New Roman" pitchFamily="18" charset="0"/>
              </a:rPr>
              <a:t> data </a:t>
            </a:r>
            <a:r>
              <a:rPr lang="en-US" b="1" dirty="0" err="1">
                <a:latin typeface="Calibri" pitchFamily="34" charset="0"/>
                <a:ea typeface="Calibri" pitchFamily="34" charset="0"/>
                <a:cs typeface="Times New Roman" pitchFamily="18" charset="0"/>
              </a:rPr>
              <a:t>dari</a:t>
            </a:r>
            <a:r>
              <a:rPr lang="en-US" b="1" dirty="0">
                <a:latin typeface="Calibri" pitchFamily="34" charset="0"/>
                <a:ea typeface="Calibri" pitchFamily="34" charset="0"/>
                <a:cs typeface="Times New Roman" pitchFamily="18" charset="0"/>
              </a:rPr>
              <a:t> </a:t>
            </a:r>
            <a:r>
              <a:rPr lang="en-US" b="1" dirty="0" err="1">
                <a:latin typeface="Calibri" pitchFamily="34" charset="0"/>
                <a:ea typeface="Calibri" pitchFamily="34" charset="0"/>
                <a:cs typeface="Times New Roman" pitchFamily="18" charset="0"/>
              </a:rPr>
              <a:t>NodeMCU</a:t>
            </a:r>
            <a:r>
              <a:rPr lang="en-US" b="1" dirty="0">
                <a:latin typeface="Calibri" pitchFamily="34" charset="0"/>
                <a:ea typeface="Calibri" pitchFamily="34" charset="0"/>
                <a:cs typeface="Times New Roman" pitchFamily="18" charset="0"/>
              </a:rPr>
              <a:t> </a:t>
            </a:r>
            <a:r>
              <a:rPr lang="en-US" b="1" dirty="0" err="1">
                <a:latin typeface="Calibri" pitchFamily="34" charset="0"/>
                <a:ea typeface="Calibri" pitchFamily="34" charset="0"/>
                <a:cs typeface="Times New Roman" pitchFamily="18" charset="0"/>
              </a:rPr>
              <a:t>ke</a:t>
            </a:r>
            <a:r>
              <a:rPr lang="en-US" b="1" dirty="0">
                <a:latin typeface="Calibri" pitchFamily="34" charset="0"/>
                <a:ea typeface="Calibri" pitchFamily="34" charset="0"/>
                <a:cs typeface="Times New Roman" pitchFamily="18" charset="0"/>
              </a:rPr>
              <a:t> Android apps </a:t>
            </a:r>
            <a:r>
              <a:rPr lang="en-US" b="1" dirty="0" err="1">
                <a:latin typeface="Calibri" pitchFamily="34" charset="0"/>
                <a:ea typeface="Calibri" pitchFamily="34" charset="0"/>
                <a:cs typeface="Times New Roman" pitchFamily="18" charset="0"/>
              </a:rPr>
              <a:t>melalui</a:t>
            </a:r>
            <a:r>
              <a:rPr lang="en-US" b="1" dirty="0">
                <a:latin typeface="Calibri" pitchFamily="34" charset="0"/>
                <a:ea typeface="Calibri" pitchFamily="34" charset="0"/>
                <a:cs typeface="Times New Roman" pitchFamily="18" charset="0"/>
              </a:rPr>
              <a:t> cloud</a:t>
            </a:r>
            <a:endParaRPr kumimoji="0" lang="en-US" sz="800" b="0" i="0" u="none" strike="noStrike" cap="none" normalizeH="0" baseline="0" dirty="0">
              <a:ln>
                <a:noFill/>
              </a:ln>
              <a:solidFill>
                <a:schemeClr val="tx1"/>
              </a:solidFill>
              <a:effectLst/>
              <a:latin typeface="Arial" pitchFamily="34" charset="0"/>
              <a:cs typeface="Arial" pitchFamily="34" charset="0"/>
            </a:endParaRPr>
          </a:p>
        </p:txBody>
      </p:sp>
      <p:sp>
        <p:nvSpPr>
          <p:cNvPr id="5" name="Round Diagonal Corner Rectangle 4"/>
          <p:cNvSpPr/>
          <p:nvPr/>
        </p:nvSpPr>
        <p:spPr>
          <a:xfrm>
            <a:off x="5977054" y="326836"/>
            <a:ext cx="2938346" cy="956435"/>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 name="Round Diagonal Corner Rectangle 5"/>
          <p:cNvSpPr/>
          <p:nvPr/>
        </p:nvSpPr>
        <p:spPr>
          <a:xfrm>
            <a:off x="76200" y="76200"/>
            <a:ext cx="8991600" cy="6705600"/>
          </a:xfrm>
          <a:prstGeom prst="round2Diag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2" name="Round Diagonal Corner Rectangle 21"/>
          <p:cNvSpPr/>
          <p:nvPr/>
        </p:nvSpPr>
        <p:spPr>
          <a:xfrm>
            <a:off x="2521391" y="2636181"/>
            <a:ext cx="3662344" cy="914400"/>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TextBox 10"/>
          <p:cNvSpPr txBox="1"/>
          <p:nvPr/>
        </p:nvSpPr>
        <p:spPr>
          <a:xfrm>
            <a:off x="2749045" y="2743200"/>
            <a:ext cx="3228009" cy="646331"/>
          </a:xfrm>
          <a:prstGeom prst="rect">
            <a:avLst/>
          </a:prstGeom>
          <a:noFill/>
        </p:spPr>
        <p:txBody>
          <a:bodyPr wrap="square" rtlCol="0">
            <a:spAutoFit/>
          </a:bodyPr>
          <a:lstStyle/>
          <a:p>
            <a:r>
              <a:rPr lang="en-US" dirty="0">
                <a:solidFill>
                  <a:srgbClr val="FF0000"/>
                </a:solidFill>
              </a:rPr>
              <a:t>Drag two Web form Connectivity into screen</a:t>
            </a:r>
          </a:p>
        </p:txBody>
      </p:sp>
      <p:sp>
        <p:nvSpPr>
          <p:cNvPr id="7" name="Oval 6"/>
          <p:cNvSpPr/>
          <p:nvPr/>
        </p:nvSpPr>
        <p:spPr>
          <a:xfrm>
            <a:off x="382003" y="3389531"/>
            <a:ext cx="2139388" cy="1030069"/>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363360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l="2625" t="7785" r="34372" b="15175"/>
          <a:stretch/>
        </p:blipFill>
        <p:spPr>
          <a:xfrm>
            <a:off x="501974" y="1142999"/>
            <a:ext cx="7575225" cy="5207967"/>
          </a:xfrm>
          <a:prstGeom prst="rect">
            <a:avLst/>
          </a:prstGeom>
        </p:spPr>
      </p:pic>
      <p:sp>
        <p:nvSpPr>
          <p:cNvPr id="6" name="Round Diagonal Corner Rectangle 5"/>
          <p:cNvSpPr/>
          <p:nvPr/>
        </p:nvSpPr>
        <p:spPr>
          <a:xfrm>
            <a:off x="76200" y="76200"/>
            <a:ext cx="8991600" cy="6705600"/>
          </a:xfrm>
          <a:prstGeom prst="round2Diag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2" name="Round Diagonal Corner Rectangle 21"/>
          <p:cNvSpPr/>
          <p:nvPr/>
        </p:nvSpPr>
        <p:spPr>
          <a:xfrm>
            <a:off x="2362200" y="4629707"/>
            <a:ext cx="5562600" cy="914400"/>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TextBox 10"/>
          <p:cNvSpPr txBox="1"/>
          <p:nvPr/>
        </p:nvSpPr>
        <p:spPr>
          <a:xfrm>
            <a:off x="2438401" y="4763741"/>
            <a:ext cx="5334000" cy="646331"/>
          </a:xfrm>
          <a:prstGeom prst="rect">
            <a:avLst/>
          </a:prstGeom>
          <a:noFill/>
        </p:spPr>
        <p:txBody>
          <a:bodyPr wrap="square" rtlCol="0">
            <a:spAutoFit/>
          </a:bodyPr>
          <a:lstStyle/>
          <a:p>
            <a:r>
              <a:rPr lang="en-US" dirty="0">
                <a:solidFill>
                  <a:srgbClr val="FF0000"/>
                </a:solidFill>
              </a:rPr>
              <a:t>Go to the block then drag all of this component into the coding space</a:t>
            </a:r>
          </a:p>
        </p:txBody>
      </p:sp>
      <p:sp>
        <p:nvSpPr>
          <p:cNvPr id="8" name="Rectangle 15">
            <a:extLst>
              <a:ext uri="{FF2B5EF4-FFF2-40B4-BE49-F238E27FC236}">
                <a16:creationId xmlns:a16="http://schemas.microsoft.com/office/drawing/2014/main" id="{CED0326F-8CD1-46CC-B015-2D65632D16E6}"/>
              </a:ext>
            </a:extLst>
          </p:cNvPr>
          <p:cNvSpPr>
            <a:spLocks noChangeArrowheads="1"/>
          </p:cNvSpPr>
          <p:nvPr/>
        </p:nvSpPr>
        <p:spPr bwMode="auto">
          <a:xfrm>
            <a:off x="6111534" y="359941"/>
            <a:ext cx="288006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dirty="0">
                <a:latin typeface="Calibri" pitchFamily="34" charset="0"/>
                <a:ea typeface="Calibri" pitchFamily="34" charset="0"/>
                <a:cs typeface="Times New Roman" pitchFamily="18" charset="0"/>
              </a:rPr>
              <a:t>Lesson 3 : Sending data from </a:t>
            </a:r>
            <a:r>
              <a:rPr lang="en-US" b="1" dirty="0" err="1">
                <a:latin typeface="Calibri" pitchFamily="34" charset="0"/>
                <a:ea typeface="Calibri" pitchFamily="34" charset="0"/>
                <a:cs typeface="Times New Roman" pitchFamily="18" charset="0"/>
              </a:rPr>
              <a:t>NodeMCU</a:t>
            </a:r>
            <a:r>
              <a:rPr lang="en-US" b="1" dirty="0">
                <a:latin typeface="Calibri" pitchFamily="34" charset="0"/>
                <a:ea typeface="Calibri" pitchFamily="34" charset="0"/>
                <a:cs typeface="Times New Roman" pitchFamily="18" charset="0"/>
              </a:rPr>
              <a:t> to the cloud then mobile apps</a:t>
            </a:r>
            <a:endParaRPr lang="en-US" sz="800" dirty="0">
              <a:latin typeface="Arial" pitchFamily="34" charset="0"/>
              <a:cs typeface="Arial" pitchFamily="34" charset="0"/>
            </a:endParaRPr>
          </a:p>
        </p:txBody>
      </p:sp>
      <p:sp>
        <p:nvSpPr>
          <p:cNvPr id="9" name="Round Diagonal Corner Rectangle 4">
            <a:extLst>
              <a:ext uri="{FF2B5EF4-FFF2-40B4-BE49-F238E27FC236}">
                <a16:creationId xmlns:a16="http://schemas.microsoft.com/office/drawing/2014/main" id="{DBE74BC3-8A15-452A-8BC9-9B12CDD60C06}"/>
              </a:ext>
            </a:extLst>
          </p:cNvPr>
          <p:cNvSpPr/>
          <p:nvPr/>
        </p:nvSpPr>
        <p:spPr>
          <a:xfrm>
            <a:off x="5977054" y="326836"/>
            <a:ext cx="2938346" cy="956435"/>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7765855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1722" t="21477" r="22055" b="26023"/>
          <a:stretch/>
        </p:blipFill>
        <p:spPr>
          <a:xfrm>
            <a:off x="720435" y="1567012"/>
            <a:ext cx="7900927" cy="4147988"/>
          </a:xfrm>
          <a:prstGeom prst="rect">
            <a:avLst/>
          </a:prstGeom>
        </p:spPr>
      </p:pic>
      <p:sp>
        <p:nvSpPr>
          <p:cNvPr id="6" name="Round Diagonal Corner Rectangle 5"/>
          <p:cNvSpPr/>
          <p:nvPr/>
        </p:nvSpPr>
        <p:spPr>
          <a:xfrm>
            <a:off x="76200" y="76200"/>
            <a:ext cx="8991600" cy="6705600"/>
          </a:xfrm>
          <a:prstGeom prst="round2Diag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2" name="Round Diagonal Corner Rectangle 21"/>
          <p:cNvSpPr/>
          <p:nvPr/>
        </p:nvSpPr>
        <p:spPr>
          <a:xfrm>
            <a:off x="281900" y="4491207"/>
            <a:ext cx="8633500" cy="914400"/>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TextBox 10"/>
          <p:cNvSpPr txBox="1"/>
          <p:nvPr/>
        </p:nvSpPr>
        <p:spPr>
          <a:xfrm>
            <a:off x="264057" y="4763741"/>
            <a:ext cx="8357305" cy="646331"/>
          </a:xfrm>
          <a:prstGeom prst="rect">
            <a:avLst/>
          </a:prstGeom>
          <a:noFill/>
        </p:spPr>
        <p:txBody>
          <a:bodyPr wrap="square" rtlCol="0">
            <a:spAutoFit/>
          </a:bodyPr>
          <a:lstStyle/>
          <a:p>
            <a:r>
              <a:rPr lang="en-US" dirty="0">
                <a:solidFill>
                  <a:srgbClr val="FF0000"/>
                </a:solidFill>
              </a:rPr>
              <a:t>Put </a:t>
            </a:r>
            <a:r>
              <a:rPr lang="en-US" u="sng" dirty="0">
                <a:solidFill>
                  <a:srgbClr val="0070C0"/>
                </a:solidFill>
              </a:rPr>
              <a:t>https://api.thingspeak.com/channels/</a:t>
            </a:r>
            <a:r>
              <a:rPr lang="en-US" u="sng" dirty="0">
                <a:solidFill>
                  <a:srgbClr val="7030A0"/>
                </a:solidFill>
              </a:rPr>
              <a:t>channel id </a:t>
            </a:r>
            <a:r>
              <a:rPr lang="en-US" u="sng" dirty="0" err="1">
                <a:solidFill>
                  <a:srgbClr val="7030A0"/>
                </a:solidFill>
              </a:rPr>
              <a:t>anda</a:t>
            </a:r>
            <a:r>
              <a:rPr lang="en-US" u="sng" dirty="0">
                <a:solidFill>
                  <a:srgbClr val="7030A0"/>
                </a:solidFill>
              </a:rPr>
              <a:t> </a:t>
            </a:r>
            <a:r>
              <a:rPr lang="en-US" u="sng" dirty="0">
                <a:solidFill>
                  <a:srgbClr val="0070C0"/>
                </a:solidFill>
              </a:rPr>
              <a:t>/fields/ </a:t>
            </a:r>
            <a:r>
              <a:rPr lang="en-US" u="sng" dirty="0" err="1">
                <a:solidFill>
                  <a:srgbClr val="7030A0"/>
                </a:solidFill>
              </a:rPr>
              <a:t>nombor</a:t>
            </a:r>
            <a:r>
              <a:rPr lang="en-US" u="sng" dirty="0">
                <a:solidFill>
                  <a:srgbClr val="7030A0"/>
                </a:solidFill>
              </a:rPr>
              <a:t> field </a:t>
            </a:r>
            <a:r>
              <a:rPr lang="en-US" u="sng" dirty="0">
                <a:solidFill>
                  <a:srgbClr val="0070C0"/>
                </a:solidFill>
              </a:rPr>
              <a:t>/last? </a:t>
            </a:r>
            <a:r>
              <a:rPr lang="en-US" dirty="0">
                <a:solidFill>
                  <a:srgbClr val="FF0000"/>
                </a:solidFill>
              </a:rPr>
              <a:t>Into text field</a:t>
            </a:r>
          </a:p>
        </p:txBody>
      </p:sp>
      <p:sp>
        <p:nvSpPr>
          <p:cNvPr id="8" name="Rectangle 15">
            <a:extLst>
              <a:ext uri="{FF2B5EF4-FFF2-40B4-BE49-F238E27FC236}">
                <a16:creationId xmlns:a16="http://schemas.microsoft.com/office/drawing/2014/main" id="{93E89EDF-110D-486F-81DE-EEACD2DF25E9}"/>
              </a:ext>
            </a:extLst>
          </p:cNvPr>
          <p:cNvSpPr>
            <a:spLocks noChangeArrowheads="1"/>
          </p:cNvSpPr>
          <p:nvPr/>
        </p:nvSpPr>
        <p:spPr bwMode="auto">
          <a:xfrm>
            <a:off x="6111534" y="359941"/>
            <a:ext cx="288006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dirty="0">
                <a:latin typeface="Calibri" pitchFamily="34" charset="0"/>
                <a:ea typeface="Calibri" pitchFamily="34" charset="0"/>
                <a:cs typeface="Times New Roman" pitchFamily="18" charset="0"/>
              </a:rPr>
              <a:t>Lesson 3 : Sending data from </a:t>
            </a:r>
            <a:r>
              <a:rPr lang="en-US" b="1" dirty="0" err="1">
                <a:latin typeface="Calibri" pitchFamily="34" charset="0"/>
                <a:ea typeface="Calibri" pitchFamily="34" charset="0"/>
                <a:cs typeface="Times New Roman" pitchFamily="18" charset="0"/>
              </a:rPr>
              <a:t>NodeMCU</a:t>
            </a:r>
            <a:r>
              <a:rPr lang="en-US" b="1" dirty="0">
                <a:latin typeface="Calibri" pitchFamily="34" charset="0"/>
                <a:ea typeface="Calibri" pitchFamily="34" charset="0"/>
                <a:cs typeface="Times New Roman" pitchFamily="18" charset="0"/>
              </a:rPr>
              <a:t> to the cloud then mobile apps</a:t>
            </a:r>
            <a:endParaRPr lang="en-US" sz="800" dirty="0">
              <a:latin typeface="Arial" pitchFamily="34" charset="0"/>
              <a:cs typeface="Arial" pitchFamily="34" charset="0"/>
            </a:endParaRPr>
          </a:p>
        </p:txBody>
      </p:sp>
      <p:sp>
        <p:nvSpPr>
          <p:cNvPr id="9" name="Round Diagonal Corner Rectangle 4">
            <a:extLst>
              <a:ext uri="{FF2B5EF4-FFF2-40B4-BE49-F238E27FC236}">
                <a16:creationId xmlns:a16="http://schemas.microsoft.com/office/drawing/2014/main" id="{EC671C81-9965-4312-B16A-C1FEAFB4B029}"/>
              </a:ext>
            </a:extLst>
          </p:cNvPr>
          <p:cNvSpPr/>
          <p:nvPr/>
        </p:nvSpPr>
        <p:spPr>
          <a:xfrm>
            <a:off x="5977054" y="326836"/>
            <a:ext cx="2938346" cy="956435"/>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2876280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5991" t="28797" r="26261" b="19027"/>
          <a:stretch/>
        </p:blipFill>
        <p:spPr>
          <a:xfrm>
            <a:off x="381000" y="1567012"/>
            <a:ext cx="8281663" cy="3585874"/>
          </a:xfrm>
          <a:prstGeom prst="rect">
            <a:avLst/>
          </a:prstGeom>
        </p:spPr>
      </p:pic>
      <p:sp>
        <p:nvSpPr>
          <p:cNvPr id="6" name="Round Diagonal Corner Rectangle 5"/>
          <p:cNvSpPr/>
          <p:nvPr/>
        </p:nvSpPr>
        <p:spPr>
          <a:xfrm>
            <a:off x="76200" y="76200"/>
            <a:ext cx="8991600" cy="6705600"/>
          </a:xfrm>
          <a:prstGeom prst="round2Diag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2" name="Round Diagonal Corner Rectangle 21"/>
          <p:cNvSpPr/>
          <p:nvPr/>
        </p:nvSpPr>
        <p:spPr>
          <a:xfrm>
            <a:off x="1447799" y="5510143"/>
            <a:ext cx="4419601" cy="914400"/>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TextBox 10"/>
          <p:cNvSpPr txBox="1"/>
          <p:nvPr/>
        </p:nvSpPr>
        <p:spPr>
          <a:xfrm>
            <a:off x="1524000" y="5699258"/>
            <a:ext cx="3334246" cy="369332"/>
          </a:xfrm>
          <a:prstGeom prst="rect">
            <a:avLst/>
          </a:prstGeom>
          <a:noFill/>
        </p:spPr>
        <p:txBody>
          <a:bodyPr wrap="none" rtlCol="0">
            <a:spAutoFit/>
          </a:bodyPr>
          <a:lstStyle/>
          <a:p>
            <a:r>
              <a:rPr lang="en-US" dirty="0">
                <a:solidFill>
                  <a:srgbClr val="FF0000"/>
                </a:solidFill>
              </a:rPr>
              <a:t>Put Clock1.Timer and call web get</a:t>
            </a:r>
          </a:p>
        </p:txBody>
      </p:sp>
      <p:sp>
        <p:nvSpPr>
          <p:cNvPr id="8" name="Rectangle 15">
            <a:extLst>
              <a:ext uri="{FF2B5EF4-FFF2-40B4-BE49-F238E27FC236}">
                <a16:creationId xmlns:a16="http://schemas.microsoft.com/office/drawing/2014/main" id="{5E7BACFE-BED4-4B6B-9040-5931E0D51F2A}"/>
              </a:ext>
            </a:extLst>
          </p:cNvPr>
          <p:cNvSpPr>
            <a:spLocks noChangeArrowheads="1"/>
          </p:cNvSpPr>
          <p:nvPr/>
        </p:nvSpPr>
        <p:spPr bwMode="auto">
          <a:xfrm>
            <a:off x="6111534" y="359941"/>
            <a:ext cx="288006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dirty="0">
                <a:latin typeface="Calibri" pitchFamily="34" charset="0"/>
                <a:ea typeface="Calibri" pitchFamily="34" charset="0"/>
                <a:cs typeface="Times New Roman" pitchFamily="18" charset="0"/>
              </a:rPr>
              <a:t>Lesson 3 : Sending data from </a:t>
            </a:r>
            <a:r>
              <a:rPr lang="en-US" b="1" dirty="0" err="1">
                <a:latin typeface="Calibri" pitchFamily="34" charset="0"/>
                <a:ea typeface="Calibri" pitchFamily="34" charset="0"/>
                <a:cs typeface="Times New Roman" pitchFamily="18" charset="0"/>
              </a:rPr>
              <a:t>NodeMCU</a:t>
            </a:r>
            <a:r>
              <a:rPr lang="en-US" b="1" dirty="0">
                <a:latin typeface="Calibri" pitchFamily="34" charset="0"/>
                <a:ea typeface="Calibri" pitchFamily="34" charset="0"/>
                <a:cs typeface="Times New Roman" pitchFamily="18" charset="0"/>
              </a:rPr>
              <a:t> to the cloud then mobile apps</a:t>
            </a:r>
            <a:endParaRPr lang="en-US" sz="800" dirty="0">
              <a:latin typeface="Arial" pitchFamily="34" charset="0"/>
              <a:cs typeface="Arial" pitchFamily="34" charset="0"/>
            </a:endParaRPr>
          </a:p>
        </p:txBody>
      </p:sp>
      <p:sp>
        <p:nvSpPr>
          <p:cNvPr id="9" name="Round Diagonal Corner Rectangle 4">
            <a:extLst>
              <a:ext uri="{FF2B5EF4-FFF2-40B4-BE49-F238E27FC236}">
                <a16:creationId xmlns:a16="http://schemas.microsoft.com/office/drawing/2014/main" id="{78DA2C11-2405-40C2-8638-B81D7DF654C8}"/>
              </a:ext>
            </a:extLst>
          </p:cNvPr>
          <p:cNvSpPr/>
          <p:nvPr/>
        </p:nvSpPr>
        <p:spPr>
          <a:xfrm>
            <a:off x="5977054" y="326836"/>
            <a:ext cx="2938346" cy="956435"/>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41993983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 Diagonal Corner Rectangle 5"/>
          <p:cNvSpPr/>
          <p:nvPr/>
        </p:nvSpPr>
        <p:spPr>
          <a:xfrm>
            <a:off x="76200" y="76200"/>
            <a:ext cx="8991600" cy="6705600"/>
          </a:xfrm>
          <a:prstGeom prst="round2Diag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2" name="Round Diagonal Corner Rectangle 21"/>
          <p:cNvSpPr/>
          <p:nvPr/>
        </p:nvSpPr>
        <p:spPr>
          <a:xfrm>
            <a:off x="1447799" y="5510143"/>
            <a:ext cx="4419601" cy="914400"/>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TextBox 10"/>
          <p:cNvSpPr txBox="1"/>
          <p:nvPr/>
        </p:nvSpPr>
        <p:spPr>
          <a:xfrm>
            <a:off x="1524000" y="5699258"/>
            <a:ext cx="2945358" cy="369332"/>
          </a:xfrm>
          <a:prstGeom prst="rect">
            <a:avLst/>
          </a:prstGeom>
          <a:noFill/>
        </p:spPr>
        <p:txBody>
          <a:bodyPr wrap="none" rtlCol="0">
            <a:spAutoFit/>
          </a:bodyPr>
          <a:lstStyle/>
          <a:p>
            <a:r>
              <a:rPr lang="en-US" dirty="0">
                <a:solidFill>
                  <a:srgbClr val="FF0000"/>
                </a:solidFill>
              </a:rPr>
              <a:t>Drag web1 and web2 got text</a:t>
            </a:r>
          </a:p>
        </p:txBody>
      </p:sp>
      <p:pic>
        <p:nvPicPr>
          <p:cNvPr id="2" name="Picture 1"/>
          <p:cNvPicPr>
            <a:picLocks noChangeAspect="1"/>
          </p:cNvPicPr>
          <p:nvPr/>
        </p:nvPicPr>
        <p:blipFill rotWithShape="1">
          <a:blip r:embed="rId2"/>
          <a:srcRect l="25008" t="26186" r="4957" b="15906"/>
          <a:stretch/>
        </p:blipFill>
        <p:spPr>
          <a:xfrm>
            <a:off x="304800" y="1398533"/>
            <a:ext cx="8645236" cy="4017053"/>
          </a:xfrm>
          <a:prstGeom prst="rect">
            <a:avLst/>
          </a:prstGeom>
        </p:spPr>
      </p:pic>
      <p:sp>
        <p:nvSpPr>
          <p:cNvPr id="8" name="Rectangle 15">
            <a:extLst>
              <a:ext uri="{FF2B5EF4-FFF2-40B4-BE49-F238E27FC236}">
                <a16:creationId xmlns:a16="http://schemas.microsoft.com/office/drawing/2014/main" id="{86FB0D5A-104C-4AE4-B5A9-00FE3DAD38F6}"/>
              </a:ext>
            </a:extLst>
          </p:cNvPr>
          <p:cNvSpPr>
            <a:spLocks noChangeArrowheads="1"/>
          </p:cNvSpPr>
          <p:nvPr/>
        </p:nvSpPr>
        <p:spPr bwMode="auto">
          <a:xfrm>
            <a:off x="6111534" y="359941"/>
            <a:ext cx="288006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dirty="0">
                <a:latin typeface="Calibri" pitchFamily="34" charset="0"/>
                <a:ea typeface="Calibri" pitchFamily="34" charset="0"/>
                <a:cs typeface="Times New Roman" pitchFamily="18" charset="0"/>
              </a:rPr>
              <a:t>Lesson 3 : Sending data from </a:t>
            </a:r>
            <a:r>
              <a:rPr lang="en-US" b="1" dirty="0" err="1">
                <a:latin typeface="Calibri" pitchFamily="34" charset="0"/>
                <a:ea typeface="Calibri" pitchFamily="34" charset="0"/>
                <a:cs typeface="Times New Roman" pitchFamily="18" charset="0"/>
              </a:rPr>
              <a:t>NodeMCU</a:t>
            </a:r>
            <a:r>
              <a:rPr lang="en-US" b="1" dirty="0">
                <a:latin typeface="Calibri" pitchFamily="34" charset="0"/>
                <a:ea typeface="Calibri" pitchFamily="34" charset="0"/>
                <a:cs typeface="Times New Roman" pitchFamily="18" charset="0"/>
              </a:rPr>
              <a:t> to the cloud then mobile apps</a:t>
            </a:r>
            <a:endParaRPr lang="en-US" sz="800" dirty="0">
              <a:latin typeface="Arial" pitchFamily="34" charset="0"/>
              <a:cs typeface="Arial" pitchFamily="34" charset="0"/>
            </a:endParaRPr>
          </a:p>
        </p:txBody>
      </p:sp>
      <p:sp>
        <p:nvSpPr>
          <p:cNvPr id="9" name="Round Diagonal Corner Rectangle 4">
            <a:extLst>
              <a:ext uri="{FF2B5EF4-FFF2-40B4-BE49-F238E27FC236}">
                <a16:creationId xmlns:a16="http://schemas.microsoft.com/office/drawing/2014/main" id="{59D8B286-137D-4F22-BD76-268FD1588E03}"/>
              </a:ext>
            </a:extLst>
          </p:cNvPr>
          <p:cNvSpPr/>
          <p:nvPr/>
        </p:nvSpPr>
        <p:spPr>
          <a:xfrm>
            <a:off x="5977054" y="326836"/>
            <a:ext cx="2938346" cy="956435"/>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1186796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 Diagonal Corner Rectangle 5"/>
          <p:cNvSpPr/>
          <p:nvPr/>
        </p:nvSpPr>
        <p:spPr>
          <a:xfrm>
            <a:off x="76200" y="76200"/>
            <a:ext cx="8991600" cy="6705600"/>
          </a:xfrm>
          <a:prstGeom prst="round2Diag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2" name="Round Diagonal Corner Rectangle 21"/>
          <p:cNvSpPr/>
          <p:nvPr/>
        </p:nvSpPr>
        <p:spPr>
          <a:xfrm>
            <a:off x="1447799" y="5510143"/>
            <a:ext cx="4735936" cy="914400"/>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TextBox 10"/>
          <p:cNvSpPr txBox="1"/>
          <p:nvPr/>
        </p:nvSpPr>
        <p:spPr>
          <a:xfrm>
            <a:off x="1524000" y="5699258"/>
            <a:ext cx="5257800" cy="646331"/>
          </a:xfrm>
          <a:prstGeom prst="rect">
            <a:avLst/>
          </a:prstGeom>
          <a:noFill/>
        </p:spPr>
        <p:txBody>
          <a:bodyPr wrap="square" rtlCol="0">
            <a:spAutoFit/>
          </a:bodyPr>
          <a:lstStyle/>
          <a:p>
            <a:r>
              <a:rPr lang="en-US" dirty="0">
                <a:solidFill>
                  <a:srgbClr val="FF0000"/>
                </a:solidFill>
              </a:rPr>
              <a:t>Go to the build and click on App(save .</a:t>
            </a:r>
            <a:r>
              <a:rPr lang="en-US" dirty="0" err="1">
                <a:solidFill>
                  <a:srgbClr val="FF0000"/>
                </a:solidFill>
              </a:rPr>
              <a:t>apk</a:t>
            </a:r>
            <a:r>
              <a:rPr lang="en-US" dirty="0">
                <a:solidFill>
                  <a:srgbClr val="FF0000"/>
                </a:solidFill>
              </a:rPr>
              <a:t> to my computer). Then install it in your phone</a:t>
            </a:r>
          </a:p>
        </p:txBody>
      </p:sp>
      <p:pic>
        <p:nvPicPr>
          <p:cNvPr id="3" name="Picture 2"/>
          <p:cNvPicPr>
            <a:picLocks noChangeAspect="1"/>
          </p:cNvPicPr>
          <p:nvPr/>
        </p:nvPicPr>
        <p:blipFill rotWithShape="1">
          <a:blip r:embed="rId2"/>
          <a:srcRect l="13731" t="13104" r="17615" b="28278"/>
          <a:stretch/>
        </p:blipFill>
        <p:spPr>
          <a:xfrm>
            <a:off x="412477" y="1295401"/>
            <a:ext cx="8432448" cy="4047904"/>
          </a:xfrm>
          <a:prstGeom prst="rect">
            <a:avLst/>
          </a:prstGeom>
        </p:spPr>
      </p:pic>
      <p:sp>
        <p:nvSpPr>
          <p:cNvPr id="8" name="Rectangle 15">
            <a:extLst>
              <a:ext uri="{FF2B5EF4-FFF2-40B4-BE49-F238E27FC236}">
                <a16:creationId xmlns:a16="http://schemas.microsoft.com/office/drawing/2014/main" id="{94501DBC-4F50-4853-AD47-23BD3FFA3851}"/>
              </a:ext>
            </a:extLst>
          </p:cNvPr>
          <p:cNvSpPr>
            <a:spLocks noChangeArrowheads="1"/>
          </p:cNvSpPr>
          <p:nvPr/>
        </p:nvSpPr>
        <p:spPr bwMode="auto">
          <a:xfrm>
            <a:off x="6111534" y="359941"/>
            <a:ext cx="288006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dirty="0">
                <a:latin typeface="Calibri" pitchFamily="34" charset="0"/>
                <a:ea typeface="Calibri" pitchFamily="34" charset="0"/>
                <a:cs typeface="Times New Roman" pitchFamily="18" charset="0"/>
              </a:rPr>
              <a:t>Lesson 3 : Sending data from </a:t>
            </a:r>
            <a:r>
              <a:rPr lang="en-US" b="1" dirty="0" err="1">
                <a:latin typeface="Calibri" pitchFamily="34" charset="0"/>
                <a:ea typeface="Calibri" pitchFamily="34" charset="0"/>
                <a:cs typeface="Times New Roman" pitchFamily="18" charset="0"/>
              </a:rPr>
              <a:t>NodeMCU</a:t>
            </a:r>
            <a:r>
              <a:rPr lang="en-US" b="1" dirty="0">
                <a:latin typeface="Calibri" pitchFamily="34" charset="0"/>
                <a:ea typeface="Calibri" pitchFamily="34" charset="0"/>
                <a:cs typeface="Times New Roman" pitchFamily="18" charset="0"/>
              </a:rPr>
              <a:t> to the cloud then mobile apps</a:t>
            </a:r>
            <a:endParaRPr lang="en-US" sz="800" dirty="0">
              <a:latin typeface="Arial" pitchFamily="34" charset="0"/>
              <a:cs typeface="Arial" pitchFamily="34" charset="0"/>
            </a:endParaRPr>
          </a:p>
        </p:txBody>
      </p:sp>
      <p:sp>
        <p:nvSpPr>
          <p:cNvPr id="9" name="Round Diagonal Corner Rectangle 4">
            <a:extLst>
              <a:ext uri="{FF2B5EF4-FFF2-40B4-BE49-F238E27FC236}">
                <a16:creationId xmlns:a16="http://schemas.microsoft.com/office/drawing/2014/main" id="{5AABE5F4-44F9-414D-94F1-E2FE57EB4ADC}"/>
              </a:ext>
            </a:extLst>
          </p:cNvPr>
          <p:cNvSpPr/>
          <p:nvPr/>
        </p:nvSpPr>
        <p:spPr>
          <a:xfrm>
            <a:off x="5977054" y="326836"/>
            <a:ext cx="2938346" cy="956435"/>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5355127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5"/>
          <p:cNvSpPr>
            <a:spLocks noChangeArrowheads="1"/>
          </p:cNvSpPr>
          <p:nvPr/>
        </p:nvSpPr>
        <p:spPr bwMode="auto">
          <a:xfrm>
            <a:off x="6183735" y="359942"/>
            <a:ext cx="288006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dirty="0">
                <a:latin typeface="Calibri" pitchFamily="34" charset="0"/>
                <a:ea typeface="Calibri" pitchFamily="34" charset="0"/>
                <a:cs typeface="Times New Roman" pitchFamily="18" charset="0"/>
              </a:rPr>
              <a:t>Lesson 4 : Send data from android smart phone to NodeMCU through cloud</a:t>
            </a:r>
            <a:endParaRPr kumimoji="0" lang="en-US" sz="800" b="0" i="0" u="none" strike="noStrike" cap="none" normalizeH="0" baseline="0" dirty="0">
              <a:ln>
                <a:noFill/>
              </a:ln>
              <a:solidFill>
                <a:schemeClr val="tx1"/>
              </a:solidFill>
              <a:effectLst/>
              <a:latin typeface="Arial" pitchFamily="34" charset="0"/>
              <a:cs typeface="Arial" pitchFamily="34" charset="0"/>
            </a:endParaRPr>
          </a:p>
        </p:txBody>
      </p:sp>
      <p:sp>
        <p:nvSpPr>
          <p:cNvPr id="5" name="Round Diagonal Corner Rectangle 4"/>
          <p:cNvSpPr/>
          <p:nvPr/>
        </p:nvSpPr>
        <p:spPr>
          <a:xfrm>
            <a:off x="5977054" y="326836"/>
            <a:ext cx="2938346" cy="956435"/>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 name="Round Diagonal Corner Rectangle 5"/>
          <p:cNvSpPr/>
          <p:nvPr/>
        </p:nvSpPr>
        <p:spPr>
          <a:xfrm>
            <a:off x="76200" y="76200"/>
            <a:ext cx="8991600" cy="6705600"/>
          </a:xfrm>
          <a:prstGeom prst="round2Diag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2" name="Picture 1"/>
          <p:cNvPicPr>
            <a:picLocks noChangeAspect="1"/>
          </p:cNvPicPr>
          <p:nvPr/>
        </p:nvPicPr>
        <p:blipFill>
          <a:blip r:embed="rId2"/>
          <a:stretch>
            <a:fillRect/>
          </a:stretch>
        </p:blipFill>
        <p:spPr>
          <a:xfrm>
            <a:off x="669396" y="1307580"/>
            <a:ext cx="4133446" cy="3066554"/>
          </a:xfrm>
          <a:prstGeom prst="rect">
            <a:avLst/>
          </a:prstGeom>
        </p:spPr>
      </p:pic>
      <p:grpSp>
        <p:nvGrpSpPr>
          <p:cNvPr id="9" name="Group 8"/>
          <p:cNvGrpSpPr/>
          <p:nvPr/>
        </p:nvGrpSpPr>
        <p:grpSpPr>
          <a:xfrm>
            <a:off x="669396" y="457589"/>
            <a:ext cx="647613" cy="769441"/>
            <a:chOff x="3172940" y="148051"/>
            <a:chExt cx="647613" cy="769441"/>
          </a:xfrm>
        </p:grpSpPr>
        <p:sp>
          <p:nvSpPr>
            <p:cNvPr id="10" name="Rectangle 20"/>
            <p:cNvSpPr>
              <a:spLocks noChangeArrowheads="1"/>
            </p:cNvSpPr>
            <p:nvPr/>
          </p:nvSpPr>
          <p:spPr bwMode="auto">
            <a:xfrm>
              <a:off x="3208934" y="148051"/>
              <a:ext cx="61161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400" b="1" i="0" u="none" strike="noStrike" cap="none" normalizeH="0" baseline="0" dirty="0">
                  <a:ln>
                    <a:noFill/>
                  </a:ln>
                  <a:effectLst/>
                  <a:latin typeface="Calibri" pitchFamily="34" charset="0"/>
                  <a:ea typeface="Calibri" pitchFamily="34" charset="0"/>
                  <a:cs typeface="Times New Roman" pitchFamily="18" charset="0"/>
                </a:rPr>
                <a:t>1</a:t>
              </a:r>
              <a:endParaRPr kumimoji="0" lang="en-US" sz="4400" b="0" i="0" u="none" strike="noStrike" cap="none" normalizeH="0" baseline="0" dirty="0">
                <a:ln>
                  <a:noFill/>
                </a:ln>
                <a:effectLst/>
                <a:latin typeface="Arial" pitchFamily="34" charset="0"/>
                <a:cs typeface="Arial" pitchFamily="34" charset="0"/>
              </a:endParaRPr>
            </a:p>
          </p:txBody>
        </p:sp>
        <p:sp>
          <p:nvSpPr>
            <p:cNvPr id="12" name="Round Diagonal Corner Rectangle 11"/>
            <p:cNvSpPr/>
            <p:nvPr/>
          </p:nvSpPr>
          <p:spPr>
            <a:xfrm>
              <a:off x="3172940" y="228601"/>
              <a:ext cx="560860" cy="609599"/>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13" name="Round Diagonal Corner Rectangle 12"/>
          <p:cNvSpPr/>
          <p:nvPr/>
        </p:nvSpPr>
        <p:spPr>
          <a:xfrm>
            <a:off x="381000" y="326836"/>
            <a:ext cx="4843855" cy="4572000"/>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 name="Round Diagonal Corner Rectangle 13"/>
          <p:cNvSpPr/>
          <p:nvPr/>
        </p:nvSpPr>
        <p:spPr>
          <a:xfrm>
            <a:off x="2590800" y="435999"/>
            <a:ext cx="2486765" cy="611635"/>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 name="TextBox 6"/>
          <p:cNvSpPr txBox="1"/>
          <p:nvPr/>
        </p:nvSpPr>
        <p:spPr>
          <a:xfrm>
            <a:off x="2639079" y="538139"/>
            <a:ext cx="1825628" cy="369332"/>
          </a:xfrm>
          <a:prstGeom prst="rect">
            <a:avLst/>
          </a:prstGeom>
          <a:noFill/>
        </p:spPr>
        <p:txBody>
          <a:bodyPr wrap="none" rtlCol="0">
            <a:spAutoFit/>
          </a:bodyPr>
          <a:lstStyle/>
          <a:p>
            <a:r>
              <a:rPr lang="en-US" dirty="0"/>
              <a:t>Put the LED at D7</a:t>
            </a:r>
          </a:p>
        </p:txBody>
      </p:sp>
      <p:grpSp>
        <p:nvGrpSpPr>
          <p:cNvPr id="15" name="Group 14"/>
          <p:cNvGrpSpPr/>
          <p:nvPr/>
        </p:nvGrpSpPr>
        <p:grpSpPr>
          <a:xfrm>
            <a:off x="5435221" y="1603070"/>
            <a:ext cx="639079" cy="769441"/>
            <a:chOff x="5687540" y="5029200"/>
            <a:chExt cx="639079" cy="769441"/>
          </a:xfrm>
        </p:grpSpPr>
        <p:sp>
          <p:nvSpPr>
            <p:cNvPr id="16" name="Rectangle 20"/>
            <p:cNvSpPr>
              <a:spLocks noChangeArrowheads="1"/>
            </p:cNvSpPr>
            <p:nvPr/>
          </p:nvSpPr>
          <p:spPr bwMode="auto">
            <a:xfrm>
              <a:off x="5715000" y="5029200"/>
              <a:ext cx="61161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4400" b="1" dirty="0">
                  <a:latin typeface="Calibri" pitchFamily="34" charset="0"/>
                  <a:cs typeface="Times New Roman" pitchFamily="18" charset="0"/>
                </a:rPr>
                <a:t>2</a:t>
              </a:r>
              <a:endParaRPr kumimoji="0" lang="en-US" sz="4400" b="0" i="0" u="none" strike="noStrike" cap="none" normalizeH="0" baseline="0" dirty="0">
                <a:ln>
                  <a:noFill/>
                </a:ln>
                <a:effectLst/>
                <a:latin typeface="Arial" pitchFamily="34" charset="0"/>
                <a:cs typeface="Arial" pitchFamily="34" charset="0"/>
              </a:endParaRPr>
            </a:p>
          </p:txBody>
        </p:sp>
        <p:sp>
          <p:nvSpPr>
            <p:cNvPr id="17" name="Round Diagonal Corner Rectangle 16"/>
            <p:cNvSpPr/>
            <p:nvPr/>
          </p:nvSpPr>
          <p:spPr>
            <a:xfrm>
              <a:off x="5687540" y="5109120"/>
              <a:ext cx="560860" cy="609599"/>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18" name="Round Diagonal Corner Rectangle 17"/>
          <p:cNvSpPr/>
          <p:nvPr/>
        </p:nvSpPr>
        <p:spPr>
          <a:xfrm>
            <a:off x="5257799" y="1426153"/>
            <a:ext cx="3628461" cy="4593647"/>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9" name="Rectangle 18"/>
          <p:cNvSpPr>
            <a:spLocks noChangeArrowheads="1"/>
          </p:cNvSpPr>
          <p:nvPr/>
        </p:nvSpPr>
        <p:spPr bwMode="auto">
          <a:xfrm>
            <a:off x="6172200" y="1852425"/>
            <a:ext cx="266475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lang="en-US" sz="1400" dirty="0">
                <a:latin typeface="Calibri" pitchFamily="34" charset="0"/>
                <a:cs typeface="Times New Roman" pitchFamily="18" charset="0"/>
              </a:rPr>
              <a:t>Open </a:t>
            </a:r>
            <a:r>
              <a:rPr lang="en-US" sz="1400" dirty="0" err="1">
                <a:solidFill>
                  <a:srgbClr val="FF0000"/>
                </a:solidFill>
                <a:latin typeface="Calibri" pitchFamily="34" charset="0"/>
                <a:cs typeface="Times New Roman" pitchFamily="18" charset="0"/>
              </a:rPr>
              <a:t>thingspeak_controlled.ino</a:t>
            </a:r>
            <a:endParaRPr kumimoji="0" lang="en-US" sz="1800" b="0" i="0" u="none" strike="noStrike" cap="none" normalizeH="0" baseline="0" dirty="0">
              <a:ln>
                <a:noFill/>
              </a:ln>
              <a:solidFill>
                <a:srgbClr val="FF0000"/>
              </a:solidFill>
              <a:effectLst/>
              <a:latin typeface="Arial" pitchFamily="34" charset="0"/>
              <a:cs typeface="Arial" pitchFamily="34" charset="0"/>
            </a:endParaRPr>
          </a:p>
        </p:txBody>
      </p:sp>
      <p:sp>
        <p:nvSpPr>
          <p:cNvPr id="20" name="Round Diagonal Corner Rectangle 19"/>
          <p:cNvSpPr/>
          <p:nvPr/>
        </p:nvSpPr>
        <p:spPr>
          <a:xfrm>
            <a:off x="6150593" y="1682990"/>
            <a:ext cx="2596459" cy="582101"/>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8" name="Picture 7"/>
          <p:cNvPicPr>
            <a:picLocks noChangeAspect="1"/>
          </p:cNvPicPr>
          <p:nvPr/>
        </p:nvPicPr>
        <p:blipFill rotWithShape="1">
          <a:blip r:embed="rId3"/>
          <a:srcRect l="8865" t="16674" r="65386" b="44446"/>
          <a:stretch/>
        </p:blipFill>
        <p:spPr>
          <a:xfrm>
            <a:off x="5361707" y="2383837"/>
            <a:ext cx="3385346" cy="2873963"/>
          </a:xfrm>
          <a:prstGeom prst="rect">
            <a:avLst/>
          </a:prstGeom>
        </p:spPr>
      </p:pic>
    </p:spTree>
    <p:extLst>
      <p:ext uri="{BB962C8B-B14F-4D97-AF65-F5344CB8AC3E}">
        <p14:creationId xmlns:p14="http://schemas.microsoft.com/office/powerpoint/2010/main" val="2642653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63423" y="1162805"/>
            <a:ext cx="5527193" cy="2241442"/>
            <a:chOff x="0" y="-90900"/>
            <a:chExt cx="4473712" cy="1814519"/>
          </a:xfrm>
        </p:grpSpPr>
        <p:sp>
          <p:nvSpPr>
            <p:cNvPr id="6" name="Text Box 2"/>
            <p:cNvSpPr txBox="1">
              <a:spLocks noChangeArrowheads="1"/>
            </p:cNvSpPr>
            <p:nvPr/>
          </p:nvSpPr>
          <p:spPr bwMode="auto">
            <a:xfrm>
              <a:off x="1513250" y="-90900"/>
              <a:ext cx="2960462" cy="436200"/>
            </a:xfrm>
            <a:prstGeom prst="rect">
              <a:avLst/>
            </a:prstGeom>
            <a:noFill/>
            <a:ln w="9525">
              <a:noFill/>
              <a:miter lim="800000"/>
              <a:headEnd/>
              <a:tailEnd/>
            </a:ln>
          </p:spPr>
          <p:txBody>
            <a:bodyPr rot="0" vert="horz" wrap="square" lIns="91440" tIns="45720" rIns="91440" bIns="45720" anchor="t" anchorCtr="0">
              <a:noAutofit/>
            </a:bodyPr>
            <a:lstStyle/>
            <a:p>
              <a:pPr>
                <a:lnSpc>
                  <a:spcPct val="115000"/>
                </a:lnSpc>
                <a:spcAft>
                  <a:spcPts val="1000"/>
                </a:spcAft>
              </a:pPr>
              <a:r>
                <a:rPr lang="en-MY" sz="2000" dirty="0">
                  <a:solidFill>
                    <a:srgbClr val="000000"/>
                  </a:solidFill>
                  <a:effectLst/>
                  <a:latin typeface="Calibri"/>
                  <a:ea typeface="Calibri"/>
                  <a:cs typeface="Calibri"/>
                </a:rPr>
                <a:t>Download the software here!!</a:t>
              </a:r>
              <a:endParaRPr lang="en-MY" sz="1100" dirty="0">
                <a:effectLst/>
                <a:latin typeface="Calibri"/>
                <a:ea typeface="Calibri"/>
                <a:cs typeface="Times New Roman"/>
              </a:endParaRPr>
            </a:p>
          </p:txBody>
        </p:sp>
        <p:grpSp>
          <p:nvGrpSpPr>
            <p:cNvPr id="7" name="Group 6"/>
            <p:cNvGrpSpPr/>
            <p:nvPr/>
          </p:nvGrpSpPr>
          <p:grpSpPr>
            <a:xfrm>
              <a:off x="0" y="320634"/>
              <a:ext cx="3990871" cy="1402985"/>
              <a:chOff x="0" y="0"/>
              <a:chExt cx="3991188" cy="1403131"/>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5603" t="40817" r="19841" b="17087"/>
              <a:stretch/>
            </p:blipFill>
            <p:spPr bwMode="auto">
              <a:xfrm>
                <a:off x="0" y="0"/>
                <a:ext cx="3831021" cy="1403131"/>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9" name="Oval 8"/>
              <p:cNvSpPr/>
              <p:nvPr/>
            </p:nvSpPr>
            <p:spPr>
              <a:xfrm>
                <a:off x="2585469" y="457200"/>
                <a:ext cx="1405719" cy="23880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a:p>
            </p:txBody>
          </p:sp>
          <p:cxnSp>
            <p:nvCxnSpPr>
              <p:cNvPr id="10" name="Straight Arrow Connector 9"/>
              <p:cNvCxnSpPr/>
              <p:nvPr/>
            </p:nvCxnSpPr>
            <p:spPr>
              <a:xfrm>
                <a:off x="3201800" y="105108"/>
                <a:ext cx="0" cy="27295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11" name="Group 10"/>
          <p:cNvGrpSpPr/>
          <p:nvPr/>
        </p:nvGrpSpPr>
        <p:grpSpPr>
          <a:xfrm>
            <a:off x="495211" y="4287806"/>
            <a:ext cx="4863465" cy="1622425"/>
            <a:chOff x="0" y="0"/>
            <a:chExt cx="4863474" cy="1622425"/>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4072" t="12315" r="59729"/>
            <a:stretch/>
          </p:blipFill>
          <p:spPr bwMode="auto">
            <a:xfrm>
              <a:off x="1678674" y="122829"/>
              <a:ext cx="1091821" cy="1364777"/>
            </a:xfrm>
            <a:prstGeom prst="rect">
              <a:avLst/>
            </a:prstGeom>
            <a:ln>
              <a:noFill/>
            </a:ln>
            <a:extLst>
              <a:ext uri="{53640926-AAD7-44D8-BBD7-CCE9431645EC}">
                <a14:shadowObscured xmlns:a14="http://schemas.microsoft.com/office/drawing/2010/main"/>
              </a:ext>
            </a:extLst>
          </p:spPr>
        </p:pic>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60181" t="12315" r="11765" b="8522"/>
            <a:stretch/>
          </p:blipFill>
          <p:spPr bwMode="auto">
            <a:xfrm>
              <a:off x="0" y="122829"/>
              <a:ext cx="846161" cy="1228299"/>
            </a:xfrm>
            <a:prstGeom prst="rect">
              <a:avLst/>
            </a:prstGeom>
            <a:ln>
              <a:noFill/>
            </a:ln>
            <a:extLst>
              <a:ext uri="{53640926-AAD7-44D8-BBD7-CCE9431645EC}">
                <a14:shadowObscured xmlns:a14="http://schemas.microsoft.com/office/drawing/2010/main"/>
              </a:ext>
            </a:extLst>
          </p:spPr>
        </p:pic>
        <p:sp>
          <p:nvSpPr>
            <p:cNvPr id="14" name="Right Arrow 13"/>
            <p:cNvSpPr/>
            <p:nvPr/>
          </p:nvSpPr>
          <p:spPr>
            <a:xfrm>
              <a:off x="968991" y="477671"/>
              <a:ext cx="614045" cy="498475"/>
            </a:xfrm>
            <a:prstGeom prst="rightArrow">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a:p>
          </p:txBody>
        </p:sp>
        <p:sp>
          <p:nvSpPr>
            <p:cNvPr id="15" name="Right Arrow 14"/>
            <p:cNvSpPr/>
            <p:nvPr/>
          </p:nvSpPr>
          <p:spPr>
            <a:xfrm>
              <a:off x="2879677" y="477671"/>
              <a:ext cx="614045" cy="498475"/>
            </a:xfrm>
            <a:prstGeom prst="rightArrow">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a:p>
          </p:txBody>
        </p:sp>
        <p:grpSp>
          <p:nvGrpSpPr>
            <p:cNvPr id="16" name="Group 15"/>
            <p:cNvGrpSpPr/>
            <p:nvPr/>
          </p:nvGrpSpPr>
          <p:grpSpPr>
            <a:xfrm>
              <a:off x="3630304" y="0"/>
              <a:ext cx="1233170" cy="1622425"/>
              <a:chOff x="0" y="0"/>
              <a:chExt cx="1233296" cy="1622453"/>
            </a:xfrm>
          </p:grpSpPr>
          <p:pic>
            <p:nvPicPr>
              <p:cNvPr id="17" name="Picture 16"/>
              <p:cNvPicPr>
                <a:picLocks noChangeAspect="1"/>
              </p:cNvPicPr>
              <p:nvPr/>
            </p:nvPicPr>
            <p:blipFill rotWithShape="1">
              <a:blip r:embed="rId4">
                <a:extLst>
                  <a:ext uri="{28A0092B-C50C-407E-A947-70E740481C1C}">
                    <a14:useLocalDpi xmlns:a14="http://schemas.microsoft.com/office/drawing/2010/main" val="0"/>
                  </a:ext>
                </a:extLst>
              </a:blip>
              <a:srcRect l="42706" t="43880" r="38992" b="22927"/>
              <a:stretch/>
            </p:blipFill>
            <p:spPr bwMode="auto">
              <a:xfrm>
                <a:off x="0" y="0"/>
                <a:ext cx="1093304" cy="1113183"/>
              </a:xfrm>
              <a:prstGeom prst="rect">
                <a:avLst/>
              </a:prstGeom>
              <a:ln>
                <a:noFill/>
              </a:ln>
              <a:extLst>
                <a:ext uri="{53640926-AAD7-44D8-BBD7-CCE9431645EC}">
                  <a14:shadowObscured xmlns:a14="http://schemas.microsoft.com/office/drawing/2010/main"/>
                </a:ext>
              </a:extLst>
            </p:spPr>
          </p:pic>
          <p:sp>
            <p:nvSpPr>
              <p:cNvPr id="18" name="Text Box 2"/>
              <p:cNvSpPr txBox="1">
                <a:spLocks noChangeArrowheads="1"/>
              </p:cNvSpPr>
              <p:nvPr/>
            </p:nvSpPr>
            <p:spPr bwMode="auto">
              <a:xfrm>
                <a:off x="39757" y="1113183"/>
                <a:ext cx="1193539" cy="509270"/>
              </a:xfrm>
              <a:prstGeom prst="rect">
                <a:avLst/>
              </a:prstGeom>
              <a:noFill/>
              <a:ln w="9525">
                <a:noFill/>
                <a:miter lim="800000"/>
                <a:headEnd/>
                <a:tailEnd/>
              </a:ln>
            </p:spPr>
            <p:txBody>
              <a:bodyPr rot="0" vert="horz" wrap="square" lIns="91440" tIns="45720" rIns="91440" bIns="45720" anchor="t" anchorCtr="0">
                <a:noAutofit/>
              </a:bodyPr>
              <a:lstStyle/>
              <a:p>
                <a:pPr>
                  <a:lnSpc>
                    <a:spcPct val="115000"/>
                  </a:lnSpc>
                  <a:spcAft>
                    <a:spcPts val="1000"/>
                  </a:spcAft>
                </a:pPr>
                <a:r>
                  <a:rPr lang="en-MY" sz="2000" b="1">
                    <a:effectLst/>
                    <a:latin typeface="Calibri"/>
                    <a:ea typeface="Calibri"/>
                    <a:cs typeface="Calibri"/>
                  </a:rPr>
                  <a:t>arduino</a:t>
                </a:r>
                <a:endParaRPr lang="en-MY" sz="1100">
                  <a:effectLst/>
                  <a:latin typeface="Calibri"/>
                  <a:ea typeface="Calibri"/>
                  <a:cs typeface="Times New Roman"/>
                </a:endParaRPr>
              </a:p>
            </p:txBody>
          </p:sp>
        </p:grpSp>
      </p:grpSp>
      <p:sp>
        <p:nvSpPr>
          <p:cNvPr id="19" name="Rectangle 15"/>
          <p:cNvSpPr>
            <a:spLocks noChangeArrowheads="1"/>
          </p:cNvSpPr>
          <p:nvPr/>
        </p:nvSpPr>
        <p:spPr bwMode="auto">
          <a:xfrm>
            <a:off x="687961" y="373697"/>
            <a:ext cx="422411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Calibri" pitchFamily="34" charset="0"/>
                <a:ea typeface="Calibri" pitchFamily="34" charset="0"/>
                <a:cs typeface="Times New Roman" pitchFamily="18" charset="0"/>
              </a:rPr>
              <a:t>Installing Arduino IDE</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0" name="Rectangle 17"/>
          <p:cNvSpPr>
            <a:spLocks noChangeArrowheads="1"/>
          </p:cNvSpPr>
          <p:nvPr/>
        </p:nvSpPr>
        <p:spPr bwMode="auto">
          <a:xfrm>
            <a:off x="5243324" y="1994511"/>
            <a:ext cx="3849099"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600" dirty="0">
                <a:latin typeface="Calibri" pitchFamily="34" charset="0"/>
                <a:ea typeface="Calibri" pitchFamily="34" charset="0"/>
                <a:cs typeface="Times New Roman" pitchFamily="18" charset="0"/>
              </a:rPr>
              <a:t>Go to </a:t>
            </a:r>
            <a:r>
              <a:rPr kumimoji="0" lang="en-US"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website </a:t>
            </a:r>
            <a:r>
              <a:rPr kumimoji="0" lang="en-US" sz="1600" b="0" i="0" u="none" strike="noStrike" cap="none" normalizeH="0" baseline="0" dirty="0" err="1">
                <a:ln>
                  <a:noFill/>
                </a:ln>
                <a:solidFill>
                  <a:schemeClr val="tx1"/>
                </a:solidFill>
                <a:effectLst/>
                <a:latin typeface="Calibri" pitchFamily="34" charset="0"/>
                <a:ea typeface="Calibri" pitchFamily="34" charset="0"/>
                <a:cs typeface="Times New Roman" pitchFamily="18" charset="0"/>
              </a:rPr>
              <a:t>url</a:t>
            </a:r>
            <a:r>
              <a:rPr kumimoji="0" lang="en-US"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 </a:t>
            </a:r>
            <a:r>
              <a:rPr kumimoji="0" lang="en-US"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hlinkClick r:id="rId5"/>
              </a:rPr>
              <a:t>https://www.arduino.cc/en/Main/Software</a:t>
            </a:r>
            <a:r>
              <a:rPr kumimoji="0" lang="en-US"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 and </a:t>
            </a:r>
            <a:r>
              <a:rPr kumimoji="0" lang="en-US" sz="1600" b="0" i="0" u="none" strike="noStrike" cap="none" normalizeH="0" baseline="0" dirty="0" err="1">
                <a:ln>
                  <a:noFill/>
                </a:ln>
                <a:solidFill>
                  <a:schemeClr val="tx1"/>
                </a:solidFill>
                <a:effectLst/>
                <a:latin typeface="Calibri" pitchFamily="34" charset="0"/>
                <a:ea typeface="Calibri" pitchFamily="34" charset="0"/>
                <a:cs typeface="Times New Roman" pitchFamily="18" charset="0"/>
              </a:rPr>
              <a:t>downlad</a:t>
            </a:r>
            <a:r>
              <a:rPr kumimoji="0" lang="en-US"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 Arduino IDE software. Take the windows installer or windows zip.</a:t>
            </a:r>
            <a:endParaRPr kumimoji="0" lang="en-US" sz="1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1" name="Rectangle 19"/>
          <p:cNvSpPr>
            <a:spLocks noChangeArrowheads="1"/>
          </p:cNvSpPr>
          <p:nvPr/>
        </p:nvSpPr>
        <p:spPr bwMode="auto">
          <a:xfrm>
            <a:off x="5668772" y="4586165"/>
            <a:ext cx="321665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 If you are taking the windows zip it’s mean you choose non admin install that don’t need t be install. You just have t extract the file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23" name="Round Diagonal Corner Rectangle 22"/>
          <p:cNvSpPr/>
          <p:nvPr/>
        </p:nvSpPr>
        <p:spPr>
          <a:xfrm>
            <a:off x="76200" y="76200"/>
            <a:ext cx="8991600" cy="6705600"/>
          </a:xfrm>
          <a:prstGeom prst="round2Diag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4" name="Round Diagonal Corner Rectangle 23"/>
          <p:cNvSpPr/>
          <p:nvPr/>
        </p:nvSpPr>
        <p:spPr>
          <a:xfrm>
            <a:off x="5218697" y="1939635"/>
            <a:ext cx="3772903" cy="1281533"/>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5" name="Round Diagonal Corner Rectangle 24"/>
          <p:cNvSpPr/>
          <p:nvPr/>
        </p:nvSpPr>
        <p:spPr>
          <a:xfrm>
            <a:off x="5562600" y="4574832"/>
            <a:ext cx="3429000" cy="1200580"/>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6" name="Round Diagonal Corner Rectangle 25"/>
          <p:cNvSpPr/>
          <p:nvPr/>
        </p:nvSpPr>
        <p:spPr>
          <a:xfrm>
            <a:off x="667359" y="330727"/>
            <a:ext cx="3014546" cy="439882"/>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27" name="Group 26"/>
          <p:cNvGrpSpPr/>
          <p:nvPr/>
        </p:nvGrpSpPr>
        <p:grpSpPr>
          <a:xfrm>
            <a:off x="303438" y="889001"/>
            <a:ext cx="647613" cy="769441"/>
            <a:chOff x="3172940" y="148051"/>
            <a:chExt cx="647613" cy="769441"/>
          </a:xfrm>
        </p:grpSpPr>
        <p:sp>
          <p:nvSpPr>
            <p:cNvPr id="28" name="Rectangle 20"/>
            <p:cNvSpPr>
              <a:spLocks noChangeArrowheads="1"/>
            </p:cNvSpPr>
            <p:nvPr/>
          </p:nvSpPr>
          <p:spPr bwMode="auto">
            <a:xfrm>
              <a:off x="3208934" y="148051"/>
              <a:ext cx="61161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400" b="1" i="0" u="none" strike="noStrike" cap="none" normalizeH="0" baseline="0" dirty="0">
                  <a:ln>
                    <a:noFill/>
                  </a:ln>
                  <a:effectLst/>
                  <a:latin typeface="Calibri" pitchFamily="34" charset="0"/>
                  <a:ea typeface="Calibri" pitchFamily="34" charset="0"/>
                  <a:cs typeface="Times New Roman" pitchFamily="18" charset="0"/>
                </a:rPr>
                <a:t>1</a:t>
              </a:r>
              <a:endParaRPr kumimoji="0" lang="en-US" sz="4400" b="0" i="0" u="none" strike="noStrike" cap="none" normalizeH="0" baseline="0" dirty="0">
                <a:ln>
                  <a:noFill/>
                </a:ln>
                <a:effectLst/>
                <a:latin typeface="Arial" pitchFamily="34" charset="0"/>
                <a:cs typeface="Arial" pitchFamily="34" charset="0"/>
              </a:endParaRPr>
            </a:p>
          </p:txBody>
        </p:sp>
        <p:sp>
          <p:nvSpPr>
            <p:cNvPr id="29" name="Round Diagonal Corner Rectangle 28"/>
            <p:cNvSpPr/>
            <p:nvPr/>
          </p:nvSpPr>
          <p:spPr>
            <a:xfrm>
              <a:off x="3172940" y="228601"/>
              <a:ext cx="560860" cy="609599"/>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30" name="Group 29"/>
          <p:cNvGrpSpPr/>
          <p:nvPr/>
        </p:nvGrpSpPr>
        <p:grpSpPr>
          <a:xfrm>
            <a:off x="277278" y="3903085"/>
            <a:ext cx="695711" cy="769441"/>
            <a:chOff x="2047489" y="5029200"/>
            <a:chExt cx="695711" cy="769441"/>
          </a:xfrm>
        </p:grpSpPr>
        <p:sp>
          <p:nvSpPr>
            <p:cNvPr id="31" name="Rectangle 20"/>
            <p:cNvSpPr>
              <a:spLocks noChangeArrowheads="1"/>
            </p:cNvSpPr>
            <p:nvPr/>
          </p:nvSpPr>
          <p:spPr bwMode="auto">
            <a:xfrm>
              <a:off x="2131581" y="5029200"/>
              <a:ext cx="61161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400" b="1" i="0" u="none" strike="noStrike" cap="none" normalizeH="0" baseline="0" dirty="0">
                  <a:ln>
                    <a:noFill/>
                  </a:ln>
                  <a:effectLst/>
                  <a:latin typeface="Calibri" pitchFamily="34" charset="0"/>
                  <a:ea typeface="Calibri" pitchFamily="34" charset="0"/>
                  <a:cs typeface="Times New Roman" pitchFamily="18" charset="0"/>
                </a:rPr>
                <a:t>2</a:t>
              </a:r>
              <a:endParaRPr kumimoji="0" lang="en-US" sz="4400" b="0" i="0" u="none" strike="noStrike" cap="none" normalizeH="0" baseline="0" dirty="0">
                <a:ln>
                  <a:noFill/>
                </a:ln>
                <a:effectLst/>
                <a:latin typeface="Arial" pitchFamily="34" charset="0"/>
                <a:cs typeface="Arial" pitchFamily="34" charset="0"/>
              </a:endParaRPr>
            </a:p>
          </p:txBody>
        </p:sp>
        <p:sp>
          <p:nvSpPr>
            <p:cNvPr id="32" name="Round Diagonal Corner Rectangle 31"/>
            <p:cNvSpPr/>
            <p:nvPr/>
          </p:nvSpPr>
          <p:spPr>
            <a:xfrm>
              <a:off x="2047489" y="5102681"/>
              <a:ext cx="560860" cy="609599"/>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Tree>
    <p:extLst>
      <p:ext uri="{BB962C8B-B14F-4D97-AF65-F5344CB8AC3E}">
        <p14:creationId xmlns:p14="http://schemas.microsoft.com/office/powerpoint/2010/main" val="22422531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t="13671" r="60879" b="36054"/>
          <a:stretch/>
        </p:blipFill>
        <p:spPr>
          <a:xfrm>
            <a:off x="764929" y="1844934"/>
            <a:ext cx="6245471" cy="4512479"/>
          </a:xfrm>
          <a:prstGeom prst="rect">
            <a:avLst/>
          </a:prstGeom>
        </p:spPr>
      </p:pic>
      <p:sp>
        <p:nvSpPr>
          <p:cNvPr id="5" name="Round Diagonal Corner Rectangle 4"/>
          <p:cNvSpPr/>
          <p:nvPr/>
        </p:nvSpPr>
        <p:spPr>
          <a:xfrm>
            <a:off x="5977054" y="326836"/>
            <a:ext cx="2938346" cy="956435"/>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 name="Round Diagonal Corner Rectangle 5"/>
          <p:cNvSpPr/>
          <p:nvPr/>
        </p:nvSpPr>
        <p:spPr>
          <a:xfrm>
            <a:off x="76200" y="76200"/>
            <a:ext cx="8991600" cy="6705600"/>
          </a:xfrm>
          <a:prstGeom prst="round2Diag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1" name="Round Diagonal Corner Rectangle 80"/>
          <p:cNvSpPr/>
          <p:nvPr/>
        </p:nvSpPr>
        <p:spPr>
          <a:xfrm>
            <a:off x="372377" y="1567012"/>
            <a:ext cx="7323823" cy="4823538"/>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8" name="Round Diagonal Corner Rectangle 27"/>
          <p:cNvSpPr/>
          <p:nvPr/>
        </p:nvSpPr>
        <p:spPr>
          <a:xfrm>
            <a:off x="3352801" y="2961873"/>
            <a:ext cx="5711000" cy="1263129"/>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9" name="TextBox 28"/>
          <p:cNvSpPr txBox="1"/>
          <p:nvPr/>
        </p:nvSpPr>
        <p:spPr>
          <a:xfrm>
            <a:off x="3352801" y="3054828"/>
            <a:ext cx="5791200" cy="1077218"/>
          </a:xfrm>
          <a:prstGeom prst="rect">
            <a:avLst/>
          </a:prstGeom>
          <a:noFill/>
        </p:spPr>
        <p:txBody>
          <a:bodyPr wrap="square" rtlCol="0">
            <a:spAutoFit/>
          </a:bodyPr>
          <a:lstStyle/>
          <a:p>
            <a:r>
              <a:rPr lang="en-US" sz="1600" dirty="0"/>
              <a:t>Change xxx at </a:t>
            </a:r>
            <a:r>
              <a:rPr lang="en-US" sz="1600" dirty="0" err="1">
                <a:solidFill>
                  <a:srgbClr val="FF0000"/>
                </a:solidFill>
              </a:rPr>
              <a:t>ssid</a:t>
            </a:r>
            <a:r>
              <a:rPr lang="en-US" sz="1600" dirty="0"/>
              <a:t> according to your Wi-Fi name</a:t>
            </a:r>
          </a:p>
          <a:p>
            <a:r>
              <a:rPr lang="en-US" sz="1600" dirty="0"/>
              <a:t>Change xxx at </a:t>
            </a:r>
            <a:r>
              <a:rPr lang="en-US" sz="1600" dirty="0">
                <a:solidFill>
                  <a:srgbClr val="FF0000"/>
                </a:solidFill>
              </a:rPr>
              <a:t>password</a:t>
            </a:r>
            <a:r>
              <a:rPr lang="en-US" sz="1600" dirty="0"/>
              <a:t> according to your Wi-Fi password</a:t>
            </a:r>
          </a:p>
          <a:p>
            <a:r>
              <a:rPr lang="en-US" sz="1600" dirty="0"/>
              <a:t>Change xxx at </a:t>
            </a:r>
            <a:r>
              <a:rPr lang="en-US" sz="1600" dirty="0" err="1">
                <a:solidFill>
                  <a:srgbClr val="FF0000"/>
                </a:solidFill>
              </a:rPr>
              <a:t>myReadAPIKey</a:t>
            </a:r>
            <a:r>
              <a:rPr lang="en-US" sz="1600" dirty="0">
                <a:solidFill>
                  <a:srgbClr val="FF0000"/>
                </a:solidFill>
              </a:rPr>
              <a:t> </a:t>
            </a:r>
            <a:r>
              <a:rPr lang="en-US" sz="1600" dirty="0"/>
              <a:t>according to your read </a:t>
            </a:r>
            <a:r>
              <a:rPr lang="en-US" sz="1600" dirty="0" err="1"/>
              <a:t>api</a:t>
            </a:r>
            <a:r>
              <a:rPr lang="en-US" sz="1600" dirty="0"/>
              <a:t> key</a:t>
            </a:r>
            <a:br>
              <a:rPr lang="en-US" sz="1600" dirty="0"/>
            </a:br>
            <a:r>
              <a:rPr lang="en-US" sz="1600" dirty="0"/>
              <a:t>Change xxx at </a:t>
            </a:r>
            <a:r>
              <a:rPr lang="en-US" sz="1600" dirty="0" err="1">
                <a:solidFill>
                  <a:srgbClr val="FF0000"/>
                </a:solidFill>
              </a:rPr>
              <a:t>myChannelNumber</a:t>
            </a:r>
            <a:r>
              <a:rPr lang="en-US" sz="1600" dirty="0">
                <a:solidFill>
                  <a:srgbClr val="FF0000"/>
                </a:solidFill>
              </a:rPr>
              <a:t> </a:t>
            </a:r>
            <a:r>
              <a:rPr lang="en-US" sz="1600" dirty="0"/>
              <a:t>according to the channel number</a:t>
            </a:r>
          </a:p>
        </p:txBody>
      </p:sp>
      <p:sp>
        <p:nvSpPr>
          <p:cNvPr id="21" name="Round Diagonal Corner Rectangle 20"/>
          <p:cNvSpPr/>
          <p:nvPr/>
        </p:nvSpPr>
        <p:spPr>
          <a:xfrm>
            <a:off x="1231027" y="474162"/>
            <a:ext cx="3273333" cy="754298"/>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2" name="TextBox 21"/>
          <p:cNvSpPr txBox="1"/>
          <p:nvPr/>
        </p:nvSpPr>
        <p:spPr>
          <a:xfrm>
            <a:off x="1374004" y="558924"/>
            <a:ext cx="3175485" cy="584775"/>
          </a:xfrm>
          <a:prstGeom prst="rect">
            <a:avLst/>
          </a:prstGeom>
          <a:noFill/>
        </p:spPr>
        <p:txBody>
          <a:bodyPr wrap="none" rtlCol="0">
            <a:spAutoFit/>
          </a:bodyPr>
          <a:lstStyle/>
          <a:p>
            <a:r>
              <a:rPr lang="en-US" sz="1600" dirty="0"/>
              <a:t>Create another Thingspeak channel</a:t>
            </a:r>
            <a:r>
              <a:rPr lang="en-US" sz="1600" dirty="0">
                <a:solidFill>
                  <a:srgbClr val="FF0000"/>
                </a:solidFill>
              </a:rPr>
              <a:t> </a:t>
            </a:r>
          </a:p>
          <a:p>
            <a:r>
              <a:rPr lang="en-US" sz="1600" dirty="0"/>
              <a:t>that will used in this lesson</a:t>
            </a:r>
          </a:p>
        </p:txBody>
      </p:sp>
      <p:sp>
        <p:nvSpPr>
          <p:cNvPr id="23" name="Rectangle 15"/>
          <p:cNvSpPr>
            <a:spLocks noChangeArrowheads="1"/>
          </p:cNvSpPr>
          <p:nvPr/>
        </p:nvSpPr>
        <p:spPr bwMode="auto">
          <a:xfrm>
            <a:off x="6183735" y="359941"/>
            <a:ext cx="288006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dirty="0">
                <a:latin typeface="Calibri" pitchFamily="34" charset="0"/>
                <a:ea typeface="Calibri" pitchFamily="34" charset="0"/>
                <a:cs typeface="Times New Roman" pitchFamily="18" charset="0"/>
              </a:rPr>
              <a:t>Lesson 4 : Send data from android smart phone to NodeMCU through cloud</a:t>
            </a:r>
            <a:endParaRPr lang="en-US" sz="800" dirty="0">
              <a:latin typeface="Arial" pitchFamily="34" charset="0"/>
              <a:cs typeface="Arial" pitchFamily="34" charset="0"/>
            </a:endParaRPr>
          </a:p>
        </p:txBody>
      </p:sp>
    </p:spTree>
    <p:extLst>
      <p:ext uri="{BB962C8B-B14F-4D97-AF65-F5344CB8AC3E}">
        <p14:creationId xmlns:p14="http://schemas.microsoft.com/office/powerpoint/2010/main" val="7255404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748" t="16342" r="43177" b="9188"/>
          <a:stretch/>
        </p:blipFill>
        <p:spPr>
          <a:xfrm>
            <a:off x="762000" y="1704752"/>
            <a:ext cx="6477000" cy="4836160"/>
          </a:xfrm>
          <a:prstGeom prst="rect">
            <a:avLst/>
          </a:prstGeom>
        </p:spPr>
      </p:pic>
      <p:sp>
        <p:nvSpPr>
          <p:cNvPr id="5" name="Round Diagonal Corner Rectangle 4"/>
          <p:cNvSpPr/>
          <p:nvPr/>
        </p:nvSpPr>
        <p:spPr>
          <a:xfrm>
            <a:off x="5977054" y="326836"/>
            <a:ext cx="2938346" cy="956435"/>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 name="Round Diagonal Corner Rectangle 5"/>
          <p:cNvSpPr/>
          <p:nvPr/>
        </p:nvSpPr>
        <p:spPr>
          <a:xfrm>
            <a:off x="76200" y="76200"/>
            <a:ext cx="8991600" cy="6705600"/>
          </a:xfrm>
          <a:prstGeom prst="round2Diag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1" name="Round Diagonal Corner Rectangle 80"/>
          <p:cNvSpPr/>
          <p:nvPr/>
        </p:nvSpPr>
        <p:spPr>
          <a:xfrm>
            <a:off x="372377" y="1567012"/>
            <a:ext cx="7476223" cy="5062388"/>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8" name="Round Diagonal Corner Rectangle 27"/>
          <p:cNvSpPr/>
          <p:nvPr/>
        </p:nvSpPr>
        <p:spPr>
          <a:xfrm>
            <a:off x="3962400" y="4280641"/>
            <a:ext cx="2895600" cy="672359"/>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9" name="TextBox 28"/>
          <p:cNvSpPr txBox="1"/>
          <p:nvPr/>
        </p:nvSpPr>
        <p:spPr>
          <a:xfrm>
            <a:off x="4038600" y="4419600"/>
            <a:ext cx="2969480" cy="350804"/>
          </a:xfrm>
          <a:prstGeom prst="rect">
            <a:avLst/>
          </a:prstGeom>
          <a:noFill/>
        </p:spPr>
        <p:txBody>
          <a:bodyPr wrap="square" rtlCol="0">
            <a:spAutoFit/>
          </a:bodyPr>
          <a:lstStyle/>
          <a:p>
            <a:r>
              <a:rPr lang="en-US" sz="1600" dirty="0"/>
              <a:t>Drag </a:t>
            </a:r>
            <a:r>
              <a:rPr lang="en-US" sz="1600" dirty="0">
                <a:solidFill>
                  <a:srgbClr val="C00000"/>
                </a:solidFill>
              </a:rPr>
              <a:t>2 button</a:t>
            </a:r>
            <a:r>
              <a:rPr lang="en-US" sz="1600" dirty="0"/>
              <a:t> into screen1</a:t>
            </a:r>
            <a:endParaRPr lang="en-US" sz="1600" dirty="0">
              <a:solidFill>
                <a:srgbClr val="FF0000"/>
              </a:solidFill>
            </a:endParaRPr>
          </a:p>
        </p:txBody>
      </p:sp>
      <p:sp>
        <p:nvSpPr>
          <p:cNvPr id="23" name="Rectangle 15"/>
          <p:cNvSpPr>
            <a:spLocks noChangeArrowheads="1"/>
          </p:cNvSpPr>
          <p:nvPr/>
        </p:nvSpPr>
        <p:spPr bwMode="auto">
          <a:xfrm>
            <a:off x="6183735" y="359941"/>
            <a:ext cx="288006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dirty="0">
                <a:latin typeface="Calibri" pitchFamily="34" charset="0"/>
                <a:ea typeface="Calibri" pitchFamily="34" charset="0"/>
                <a:cs typeface="Times New Roman" pitchFamily="18" charset="0"/>
              </a:rPr>
              <a:t>Lesson 4 : Send data from android smart phone to NodeMCU through cloud</a:t>
            </a:r>
            <a:endParaRPr lang="en-US" sz="800" dirty="0">
              <a:latin typeface="Arial" pitchFamily="34" charset="0"/>
              <a:cs typeface="Arial" pitchFamily="34" charset="0"/>
            </a:endParaRPr>
          </a:p>
        </p:txBody>
      </p:sp>
      <p:sp>
        <p:nvSpPr>
          <p:cNvPr id="3" name="Oval 2"/>
          <p:cNvSpPr/>
          <p:nvPr/>
        </p:nvSpPr>
        <p:spPr>
          <a:xfrm>
            <a:off x="563976" y="1704751"/>
            <a:ext cx="2407824" cy="929759"/>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851058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0836" t="20206" r="37879" b="10162"/>
          <a:stretch/>
        </p:blipFill>
        <p:spPr>
          <a:xfrm>
            <a:off x="988280" y="1828799"/>
            <a:ext cx="5641120" cy="4554493"/>
          </a:xfrm>
          <a:prstGeom prst="rect">
            <a:avLst/>
          </a:prstGeom>
        </p:spPr>
      </p:pic>
      <p:sp>
        <p:nvSpPr>
          <p:cNvPr id="5" name="Round Diagonal Corner Rectangle 4"/>
          <p:cNvSpPr/>
          <p:nvPr/>
        </p:nvSpPr>
        <p:spPr>
          <a:xfrm>
            <a:off x="5977054" y="326836"/>
            <a:ext cx="2938346" cy="956435"/>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 name="Round Diagonal Corner Rectangle 5"/>
          <p:cNvSpPr/>
          <p:nvPr/>
        </p:nvSpPr>
        <p:spPr>
          <a:xfrm>
            <a:off x="76200" y="76200"/>
            <a:ext cx="8991600" cy="6705600"/>
          </a:xfrm>
          <a:prstGeom prst="round2Diag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1" name="Round Diagonal Corner Rectangle 80"/>
          <p:cNvSpPr/>
          <p:nvPr/>
        </p:nvSpPr>
        <p:spPr>
          <a:xfrm>
            <a:off x="372377" y="1567012"/>
            <a:ext cx="7476223" cy="5062388"/>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8" name="Round Diagonal Corner Rectangle 27"/>
          <p:cNvSpPr/>
          <p:nvPr/>
        </p:nvSpPr>
        <p:spPr>
          <a:xfrm>
            <a:off x="2209800" y="4565680"/>
            <a:ext cx="2895600" cy="672359"/>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9" name="TextBox 28"/>
          <p:cNvSpPr txBox="1"/>
          <p:nvPr/>
        </p:nvSpPr>
        <p:spPr>
          <a:xfrm>
            <a:off x="2625748" y="4633089"/>
            <a:ext cx="2969480" cy="584775"/>
          </a:xfrm>
          <a:prstGeom prst="rect">
            <a:avLst/>
          </a:prstGeom>
          <a:noFill/>
        </p:spPr>
        <p:txBody>
          <a:bodyPr wrap="square" rtlCol="0">
            <a:spAutoFit/>
          </a:bodyPr>
          <a:lstStyle/>
          <a:p>
            <a:r>
              <a:rPr lang="en-US" sz="1600" dirty="0"/>
              <a:t>Change the button text into</a:t>
            </a:r>
          </a:p>
          <a:p>
            <a:r>
              <a:rPr lang="en-US" sz="1600" dirty="0">
                <a:solidFill>
                  <a:srgbClr val="FF0000"/>
                </a:solidFill>
              </a:rPr>
              <a:t>ON </a:t>
            </a:r>
            <a:r>
              <a:rPr lang="en-US" sz="1600" dirty="0"/>
              <a:t>and</a:t>
            </a:r>
            <a:r>
              <a:rPr lang="en-US" sz="1600" dirty="0">
                <a:solidFill>
                  <a:srgbClr val="FF0000"/>
                </a:solidFill>
              </a:rPr>
              <a:t> OFF</a:t>
            </a:r>
          </a:p>
        </p:txBody>
      </p:sp>
      <p:sp>
        <p:nvSpPr>
          <p:cNvPr id="23" name="Rectangle 15"/>
          <p:cNvSpPr>
            <a:spLocks noChangeArrowheads="1"/>
          </p:cNvSpPr>
          <p:nvPr/>
        </p:nvSpPr>
        <p:spPr bwMode="auto">
          <a:xfrm>
            <a:off x="6183735" y="359941"/>
            <a:ext cx="288006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dirty="0">
                <a:latin typeface="Calibri" pitchFamily="34" charset="0"/>
                <a:ea typeface="Calibri" pitchFamily="34" charset="0"/>
                <a:cs typeface="Times New Roman" pitchFamily="18" charset="0"/>
              </a:rPr>
              <a:t>Lesson 4 : Send data from android smart phone to NodeMCU through cloud</a:t>
            </a:r>
            <a:endParaRPr lang="en-US" sz="800" dirty="0">
              <a:latin typeface="Arial" pitchFamily="34" charset="0"/>
              <a:cs typeface="Arial" pitchFamily="34" charset="0"/>
            </a:endParaRPr>
          </a:p>
        </p:txBody>
      </p:sp>
    </p:spTree>
    <p:extLst>
      <p:ext uri="{BB962C8B-B14F-4D97-AF65-F5344CB8AC3E}">
        <p14:creationId xmlns:p14="http://schemas.microsoft.com/office/powerpoint/2010/main" val="33137743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0531" r="45829" b="16517"/>
          <a:stretch/>
        </p:blipFill>
        <p:spPr>
          <a:xfrm>
            <a:off x="873104" y="1840713"/>
            <a:ext cx="6134976" cy="4645053"/>
          </a:xfrm>
          <a:prstGeom prst="rect">
            <a:avLst/>
          </a:prstGeom>
        </p:spPr>
      </p:pic>
      <p:sp>
        <p:nvSpPr>
          <p:cNvPr id="5" name="Round Diagonal Corner Rectangle 4"/>
          <p:cNvSpPr/>
          <p:nvPr/>
        </p:nvSpPr>
        <p:spPr>
          <a:xfrm>
            <a:off x="5977054" y="326836"/>
            <a:ext cx="2938346" cy="956435"/>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 name="Round Diagonal Corner Rectangle 5"/>
          <p:cNvSpPr/>
          <p:nvPr/>
        </p:nvSpPr>
        <p:spPr>
          <a:xfrm>
            <a:off x="76200" y="76200"/>
            <a:ext cx="8991600" cy="6705600"/>
          </a:xfrm>
          <a:prstGeom prst="round2Diag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1" name="Round Diagonal Corner Rectangle 80"/>
          <p:cNvSpPr/>
          <p:nvPr/>
        </p:nvSpPr>
        <p:spPr>
          <a:xfrm>
            <a:off x="372377" y="1567012"/>
            <a:ext cx="7476223" cy="5062388"/>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8" name="Round Diagonal Corner Rectangle 27"/>
          <p:cNvSpPr/>
          <p:nvPr/>
        </p:nvSpPr>
        <p:spPr>
          <a:xfrm>
            <a:off x="3962400" y="4280641"/>
            <a:ext cx="2895600" cy="672359"/>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9" name="TextBox 28"/>
          <p:cNvSpPr txBox="1"/>
          <p:nvPr/>
        </p:nvSpPr>
        <p:spPr>
          <a:xfrm>
            <a:off x="4038600" y="4419600"/>
            <a:ext cx="2969480" cy="338554"/>
          </a:xfrm>
          <a:prstGeom prst="rect">
            <a:avLst/>
          </a:prstGeom>
          <a:noFill/>
        </p:spPr>
        <p:txBody>
          <a:bodyPr wrap="square" rtlCol="0">
            <a:spAutoFit/>
          </a:bodyPr>
          <a:lstStyle/>
          <a:p>
            <a:r>
              <a:rPr lang="en-US" sz="1600" dirty="0"/>
              <a:t>Drag 2 web into screen</a:t>
            </a:r>
            <a:endParaRPr lang="en-US" sz="1600" dirty="0">
              <a:solidFill>
                <a:srgbClr val="FF0000"/>
              </a:solidFill>
            </a:endParaRPr>
          </a:p>
        </p:txBody>
      </p:sp>
      <p:sp>
        <p:nvSpPr>
          <p:cNvPr id="23" name="Rectangle 15"/>
          <p:cNvSpPr>
            <a:spLocks noChangeArrowheads="1"/>
          </p:cNvSpPr>
          <p:nvPr/>
        </p:nvSpPr>
        <p:spPr bwMode="auto">
          <a:xfrm>
            <a:off x="6183735" y="359941"/>
            <a:ext cx="288006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dirty="0">
                <a:latin typeface="Calibri" pitchFamily="34" charset="0"/>
                <a:ea typeface="Calibri" pitchFamily="34" charset="0"/>
                <a:cs typeface="Times New Roman" pitchFamily="18" charset="0"/>
              </a:rPr>
              <a:t>Lesson 4 : Send data from android smart phone to NodeMCU through cloud</a:t>
            </a:r>
            <a:endParaRPr lang="en-US" sz="800" dirty="0">
              <a:latin typeface="Arial" pitchFamily="34" charset="0"/>
              <a:cs typeface="Arial" pitchFamily="34" charset="0"/>
            </a:endParaRPr>
          </a:p>
        </p:txBody>
      </p:sp>
      <p:sp>
        <p:nvSpPr>
          <p:cNvPr id="3" name="Oval 2"/>
          <p:cNvSpPr/>
          <p:nvPr/>
        </p:nvSpPr>
        <p:spPr>
          <a:xfrm>
            <a:off x="714056" y="3842791"/>
            <a:ext cx="2407824" cy="929759"/>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0639323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49" t="20535" r="45416" b="19859"/>
          <a:stretch/>
        </p:blipFill>
        <p:spPr>
          <a:xfrm>
            <a:off x="808482" y="1895422"/>
            <a:ext cx="6785549" cy="4200578"/>
          </a:xfrm>
          <a:prstGeom prst="rect">
            <a:avLst/>
          </a:prstGeom>
        </p:spPr>
      </p:pic>
      <p:sp>
        <p:nvSpPr>
          <p:cNvPr id="5" name="Round Diagonal Corner Rectangle 4"/>
          <p:cNvSpPr/>
          <p:nvPr/>
        </p:nvSpPr>
        <p:spPr>
          <a:xfrm>
            <a:off x="5977054" y="326836"/>
            <a:ext cx="2938346" cy="956435"/>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 name="Round Diagonal Corner Rectangle 5"/>
          <p:cNvSpPr/>
          <p:nvPr/>
        </p:nvSpPr>
        <p:spPr>
          <a:xfrm>
            <a:off x="76200" y="76200"/>
            <a:ext cx="8991600" cy="6705600"/>
          </a:xfrm>
          <a:prstGeom prst="round2Diag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1" name="Round Diagonal Corner Rectangle 80"/>
          <p:cNvSpPr/>
          <p:nvPr/>
        </p:nvSpPr>
        <p:spPr>
          <a:xfrm>
            <a:off x="372377" y="1567012"/>
            <a:ext cx="7476223" cy="5062388"/>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8" name="Round Diagonal Corner Rectangle 27"/>
          <p:cNvSpPr/>
          <p:nvPr/>
        </p:nvSpPr>
        <p:spPr>
          <a:xfrm>
            <a:off x="3377916" y="2590718"/>
            <a:ext cx="2895600" cy="672359"/>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9" name="TextBox 28"/>
          <p:cNvSpPr txBox="1"/>
          <p:nvPr/>
        </p:nvSpPr>
        <p:spPr>
          <a:xfrm>
            <a:off x="3521665" y="2634511"/>
            <a:ext cx="2969480" cy="338554"/>
          </a:xfrm>
          <a:prstGeom prst="rect">
            <a:avLst/>
          </a:prstGeom>
          <a:noFill/>
        </p:spPr>
        <p:txBody>
          <a:bodyPr wrap="square" rtlCol="0">
            <a:spAutoFit/>
          </a:bodyPr>
          <a:lstStyle/>
          <a:p>
            <a:r>
              <a:rPr lang="en-US" sz="1600" dirty="0"/>
              <a:t>Algorithm at the block part</a:t>
            </a:r>
            <a:endParaRPr lang="en-US" sz="1600" dirty="0">
              <a:solidFill>
                <a:srgbClr val="FF0000"/>
              </a:solidFill>
            </a:endParaRPr>
          </a:p>
        </p:txBody>
      </p:sp>
      <p:sp>
        <p:nvSpPr>
          <p:cNvPr id="23" name="Rectangle 15"/>
          <p:cNvSpPr>
            <a:spLocks noChangeArrowheads="1"/>
          </p:cNvSpPr>
          <p:nvPr/>
        </p:nvSpPr>
        <p:spPr bwMode="auto">
          <a:xfrm>
            <a:off x="6183735" y="359941"/>
            <a:ext cx="288006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dirty="0">
                <a:latin typeface="Calibri" pitchFamily="34" charset="0"/>
                <a:ea typeface="Calibri" pitchFamily="34" charset="0"/>
                <a:cs typeface="Times New Roman" pitchFamily="18" charset="0"/>
              </a:rPr>
              <a:t>Lesson 4 : Send data from android smart phone to NodeMCU through cloud</a:t>
            </a:r>
            <a:endParaRPr lang="en-US" sz="800" dirty="0">
              <a:latin typeface="Arial" pitchFamily="34" charset="0"/>
              <a:cs typeface="Arial" pitchFamily="34" charset="0"/>
            </a:endParaRPr>
          </a:p>
        </p:txBody>
      </p:sp>
    </p:spTree>
    <p:extLst>
      <p:ext uri="{BB962C8B-B14F-4D97-AF65-F5344CB8AC3E}">
        <p14:creationId xmlns:p14="http://schemas.microsoft.com/office/powerpoint/2010/main" val="41290830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20420" t="23066" r="20411" b="20709"/>
          <a:stretch/>
        </p:blipFill>
        <p:spPr>
          <a:xfrm>
            <a:off x="353773" y="2091194"/>
            <a:ext cx="7513429" cy="4014023"/>
          </a:xfrm>
          <a:prstGeom prst="rect">
            <a:avLst/>
          </a:prstGeom>
        </p:spPr>
      </p:pic>
      <p:sp>
        <p:nvSpPr>
          <p:cNvPr id="5" name="Round Diagonal Corner Rectangle 4"/>
          <p:cNvSpPr/>
          <p:nvPr/>
        </p:nvSpPr>
        <p:spPr>
          <a:xfrm>
            <a:off x="5977054" y="326836"/>
            <a:ext cx="2938346" cy="956435"/>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 name="Round Diagonal Corner Rectangle 5"/>
          <p:cNvSpPr/>
          <p:nvPr/>
        </p:nvSpPr>
        <p:spPr>
          <a:xfrm>
            <a:off x="76200" y="76200"/>
            <a:ext cx="8991600" cy="6705600"/>
          </a:xfrm>
          <a:prstGeom prst="round2Diag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1" name="Round Diagonal Corner Rectangle 80"/>
          <p:cNvSpPr/>
          <p:nvPr/>
        </p:nvSpPr>
        <p:spPr>
          <a:xfrm>
            <a:off x="372377" y="1855328"/>
            <a:ext cx="7476223" cy="4774072"/>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8" name="Round Diagonal Corner Rectangle 27"/>
          <p:cNvSpPr/>
          <p:nvPr/>
        </p:nvSpPr>
        <p:spPr>
          <a:xfrm>
            <a:off x="988280" y="5172879"/>
            <a:ext cx="5576745" cy="672359"/>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9" name="TextBox 28"/>
          <p:cNvSpPr txBox="1"/>
          <p:nvPr/>
        </p:nvSpPr>
        <p:spPr>
          <a:xfrm>
            <a:off x="1066800" y="5154961"/>
            <a:ext cx="5498225" cy="584775"/>
          </a:xfrm>
          <a:prstGeom prst="rect">
            <a:avLst/>
          </a:prstGeom>
          <a:noFill/>
        </p:spPr>
        <p:txBody>
          <a:bodyPr wrap="square" rtlCol="0">
            <a:spAutoFit/>
          </a:bodyPr>
          <a:lstStyle/>
          <a:p>
            <a:r>
              <a:rPr lang="en-US" sz="1600" dirty="0">
                <a:solidFill>
                  <a:srgbClr val="FF0000"/>
                </a:solidFill>
              </a:rPr>
              <a:t>https://api.thingspeak.com/update?api_key=</a:t>
            </a:r>
            <a:r>
              <a:rPr lang="en-US" sz="1600" dirty="0">
                <a:solidFill>
                  <a:srgbClr val="0070C0"/>
                </a:solidFill>
              </a:rPr>
              <a:t>write </a:t>
            </a:r>
            <a:r>
              <a:rPr lang="en-US" sz="1600" dirty="0" err="1">
                <a:solidFill>
                  <a:srgbClr val="0070C0"/>
                </a:solidFill>
              </a:rPr>
              <a:t>api</a:t>
            </a:r>
            <a:r>
              <a:rPr lang="en-US" sz="1600" dirty="0">
                <a:solidFill>
                  <a:srgbClr val="0070C0"/>
                </a:solidFill>
              </a:rPr>
              <a:t> key</a:t>
            </a:r>
            <a:r>
              <a:rPr lang="en-US" sz="1600" dirty="0">
                <a:solidFill>
                  <a:srgbClr val="FF0000"/>
                </a:solidFill>
              </a:rPr>
              <a:t> &amp;</a:t>
            </a:r>
            <a:r>
              <a:rPr lang="en-US" sz="1600" dirty="0">
                <a:solidFill>
                  <a:srgbClr val="0070C0"/>
                </a:solidFill>
              </a:rPr>
              <a:t>field </a:t>
            </a:r>
            <a:r>
              <a:rPr lang="en-US" sz="1600" dirty="0" err="1">
                <a:solidFill>
                  <a:srgbClr val="0070C0"/>
                </a:solidFill>
              </a:rPr>
              <a:t>anda</a:t>
            </a:r>
            <a:r>
              <a:rPr lang="en-US" sz="1600" dirty="0">
                <a:solidFill>
                  <a:srgbClr val="0070C0"/>
                </a:solidFill>
              </a:rPr>
              <a:t> </a:t>
            </a:r>
            <a:r>
              <a:rPr lang="en-US" sz="1600" dirty="0">
                <a:solidFill>
                  <a:srgbClr val="FF0000"/>
                </a:solidFill>
              </a:rPr>
              <a:t>=</a:t>
            </a:r>
            <a:r>
              <a:rPr lang="en-US" sz="1600" dirty="0">
                <a:solidFill>
                  <a:srgbClr val="0070C0"/>
                </a:solidFill>
              </a:rPr>
              <a:t>data</a:t>
            </a:r>
          </a:p>
        </p:txBody>
      </p:sp>
      <p:sp>
        <p:nvSpPr>
          <p:cNvPr id="23" name="Rectangle 15"/>
          <p:cNvSpPr>
            <a:spLocks noChangeArrowheads="1"/>
          </p:cNvSpPr>
          <p:nvPr/>
        </p:nvSpPr>
        <p:spPr bwMode="auto">
          <a:xfrm>
            <a:off x="6183735" y="359941"/>
            <a:ext cx="288006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dirty="0">
                <a:latin typeface="Calibri" pitchFamily="34" charset="0"/>
                <a:ea typeface="Calibri" pitchFamily="34" charset="0"/>
                <a:cs typeface="Times New Roman" pitchFamily="18" charset="0"/>
              </a:rPr>
              <a:t>Lesson 4 : Send data from android smart phone to NodeMCU through cloud</a:t>
            </a:r>
            <a:endParaRPr lang="en-US" sz="800" dirty="0">
              <a:latin typeface="Arial" pitchFamily="34" charset="0"/>
              <a:cs typeface="Arial" pitchFamily="34" charset="0"/>
            </a:endParaRPr>
          </a:p>
        </p:txBody>
      </p:sp>
      <p:sp>
        <p:nvSpPr>
          <p:cNvPr id="10" name="Round Diagonal Corner Rectangle 9"/>
          <p:cNvSpPr/>
          <p:nvPr/>
        </p:nvSpPr>
        <p:spPr>
          <a:xfrm>
            <a:off x="1132372" y="222921"/>
            <a:ext cx="2982427" cy="1480007"/>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 name="TextBox 3"/>
          <p:cNvSpPr txBox="1"/>
          <p:nvPr/>
        </p:nvSpPr>
        <p:spPr>
          <a:xfrm>
            <a:off x="1447800" y="248148"/>
            <a:ext cx="1981200" cy="1323439"/>
          </a:xfrm>
          <a:prstGeom prst="rect">
            <a:avLst/>
          </a:prstGeom>
          <a:noFill/>
        </p:spPr>
        <p:txBody>
          <a:bodyPr wrap="square" rtlCol="0">
            <a:spAutoFit/>
          </a:bodyPr>
          <a:lstStyle/>
          <a:p>
            <a:r>
              <a:rPr lang="en-US" sz="1600" dirty="0"/>
              <a:t>If(data == 30){</a:t>
            </a:r>
          </a:p>
          <a:p>
            <a:r>
              <a:rPr lang="en-US" sz="1600" dirty="0"/>
              <a:t>//ON LED</a:t>
            </a:r>
            <a:br>
              <a:rPr lang="en-US" sz="1600" dirty="0"/>
            </a:br>
            <a:r>
              <a:rPr lang="en-US" sz="1600" dirty="0"/>
              <a:t>}</a:t>
            </a:r>
            <a:br>
              <a:rPr lang="en-US" sz="1600" dirty="0"/>
            </a:br>
            <a:r>
              <a:rPr lang="en-US" sz="1600" dirty="0"/>
              <a:t>else</a:t>
            </a:r>
            <a:br>
              <a:rPr lang="en-US" sz="1600" dirty="0"/>
            </a:br>
            <a:r>
              <a:rPr lang="en-US" sz="1600" dirty="0"/>
              <a:t>//OFF LED</a:t>
            </a:r>
          </a:p>
        </p:txBody>
      </p:sp>
      <p:sp>
        <p:nvSpPr>
          <p:cNvPr id="7" name="TextBox 6"/>
          <p:cNvSpPr txBox="1"/>
          <p:nvPr/>
        </p:nvSpPr>
        <p:spPr>
          <a:xfrm>
            <a:off x="5052584" y="6105217"/>
            <a:ext cx="2264210" cy="369332"/>
          </a:xfrm>
          <a:prstGeom prst="rect">
            <a:avLst/>
          </a:prstGeom>
          <a:noFill/>
        </p:spPr>
        <p:txBody>
          <a:bodyPr wrap="none" rtlCol="0">
            <a:spAutoFit/>
          </a:bodyPr>
          <a:lstStyle/>
          <a:p>
            <a:r>
              <a:rPr lang="en-US" dirty="0"/>
              <a:t>DONE! Build The Apps</a:t>
            </a:r>
          </a:p>
        </p:txBody>
      </p:sp>
    </p:spTree>
    <p:extLst>
      <p:ext uri="{BB962C8B-B14F-4D97-AF65-F5344CB8AC3E}">
        <p14:creationId xmlns:p14="http://schemas.microsoft.com/office/powerpoint/2010/main" val="7490516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5"/>
          <p:cNvSpPr>
            <a:spLocks noChangeArrowheads="1"/>
          </p:cNvSpPr>
          <p:nvPr/>
        </p:nvSpPr>
        <p:spPr bwMode="auto">
          <a:xfrm>
            <a:off x="6183735" y="498441"/>
            <a:ext cx="288006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dirty="0">
                <a:latin typeface="Calibri" pitchFamily="34" charset="0"/>
                <a:ea typeface="Calibri" pitchFamily="34" charset="0"/>
                <a:cs typeface="Times New Roman" pitchFamily="18" charset="0"/>
              </a:rPr>
              <a:t>Lesson 5: Combine the lesson 4 and 5</a:t>
            </a:r>
            <a:endParaRPr kumimoji="0" lang="en-US" sz="800" b="0" i="0" u="none" strike="noStrike" cap="none" normalizeH="0" baseline="0" dirty="0">
              <a:ln>
                <a:noFill/>
              </a:ln>
              <a:solidFill>
                <a:schemeClr val="tx1"/>
              </a:solidFill>
              <a:effectLst/>
              <a:latin typeface="Arial" pitchFamily="34" charset="0"/>
              <a:cs typeface="Arial" pitchFamily="34" charset="0"/>
            </a:endParaRPr>
          </a:p>
        </p:txBody>
      </p:sp>
      <p:sp>
        <p:nvSpPr>
          <p:cNvPr id="5" name="Round Diagonal Corner Rectangle 4"/>
          <p:cNvSpPr/>
          <p:nvPr/>
        </p:nvSpPr>
        <p:spPr>
          <a:xfrm>
            <a:off x="5977054" y="326836"/>
            <a:ext cx="2938346" cy="956435"/>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 name="Round Diagonal Corner Rectangle 5"/>
          <p:cNvSpPr/>
          <p:nvPr/>
        </p:nvSpPr>
        <p:spPr>
          <a:xfrm>
            <a:off x="76200" y="76200"/>
            <a:ext cx="8991600" cy="6705600"/>
          </a:xfrm>
          <a:prstGeom prst="round2Diag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9" name="Group 8"/>
          <p:cNvGrpSpPr/>
          <p:nvPr/>
        </p:nvGrpSpPr>
        <p:grpSpPr>
          <a:xfrm>
            <a:off x="669396" y="457589"/>
            <a:ext cx="647613" cy="769441"/>
            <a:chOff x="3172940" y="148051"/>
            <a:chExt cx="647613" cy="769441"/>
          </a:xfrm>
        </p:grpSpPr>
        <p:sp>
          <p:nvSpPr>
            <p:cNvPr id="10" name="Rectangle 20"/>
            <p:cNvSpPr>
              <a:spLocks noChangeArrowheads="1"/>
            </p:cNvSpPr>
            <p:nvPr/>
          </p:nvSpPr>
          <p:spPr bwMode="auto">
            <a:xfrm>
              <a:off x="3208934" y="148051"/>
              <a:ext cx="61161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400" b="1" i="0" u="none" strike="noStrike" cap="none" normalizeH="0" baseline="0" dirty="0">
                  <a:ln>
                    <a:noFill/>
                  </a:ln>
                  <a:effectLst/>
                  <a:latin typeface="Calibri" pitchFamily="34" charset="0"/>
                  <a:ea typeface="Calibri" pitchFamily="34" charset="0"/>
                  <a:cs typeface="Times New Roman" pitchFamily="18" charset="0"/>
                </a:rPr>
                <a:t>1</a:t>
              </a:r>
              <a:endParaRPr kumimoji="0" lang="en-US" sz="4400" b="0" i="0" u="none" strike="noStrike" cap="none" normalizeH="0" baseline="0" dirty="0">
                <a:ln>
                  <a:noFill/>
                </a:ln>
                <a:effectLst/>
                <a:latin typeface="Arial" pitchFamily="34" charset="0"/>
                <a:cs typeface="Arial" pitchFamily="34" charset="0"/>
              </a:endParaRPr>
            </a:p>
          </p:txBody>
        </p:sp>
        <p:sp>
          <p:nvSpPr>
            <p:cNvPr id="12" name="Round Diagonal Corner Rectangle 11"/>
            <p:cNvSpPr/>
            <p:nvPr/>
          </p:nvSpPr>
          <p:spPr>
            <a:xfrm>
              <a:off x="3172940" y="228601"/>
              <a:ext cx="560860" cy="609599"/>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13" name="Round Diagonal Corner Rectangle 12"/>
          <p:cNvSpPr/>
          <p:nvPr/>
        </p:nvSpPr>
        <p:spPr>
          <a:xfrm>
            <a:off x="381000" y="326836"/>
            <a:ext cx="4843855" cy="4572000"/>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 name="Round Diagonal Corner Rectangle 13"/>
          <p:cNvSpPr/>
          <p:nvPr/>
        </p:nvSpPr>
        <p:spPr>
          <a:xfrm>
            <a:off x="2590800" y="435999"/>
            <a:ext cx="2634055" cy="708773"/>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 name="TextBox 6"/>
          <p:cNvSpPr txBox="1"/>
          <p:nvPr/>
        </p:nvSpPr>
        <p:spPr>
          <a:xfrm>
            <a:off x="2639079" y="496669"/>
            <a:ext cx="2619628" cy="646331"/>
          </a:xfrm>
          <a:prstGeom prst="rect">
            <a:avLst/>
          </a:prstGeom>
          <a:noFill/>
        </p:spPr>
        <p:txBody>
          <a:bodyPr wrap="none" rtlCol="0">
            <a:spAutoFit/>
          </a:bodyPr>
          <a:lstStyle/>
          <a:p>
            <a:r>
              <a:rPr lang="en-US" dirty="0"/>
              <a:t>Put the LED into D7 and </a:t>
            </a:r>
          </a:p>
          <a:p>
            <a:r>
              <a:rPr lang="en-US" dirty="0"/>
              <a:t>Combine with DHT sensor</a:t>
            </a:r>
          </a:p>
        </p:txBody>
      </p:sp>
      <p:grpSp>
        <p:nvGrpSpPr>
          <p:cNvPr id="15" name="Group 14"/>
          <p:cNvGrpSpPr/>
          <p:nvPr/>
        </p:nvGrpSpPr>
        <p:grpSpPr>
          <a:xfrm>
            <a:off x="5435221" y="1603070"/>
            <a:ext cx="639079" cy="769441"/>
            <a:chOff x="5687540" y="5029200"/>
            <a:chExt cx="639079" cy="769441"/>
          </a:xfrm>
        </p:grpSpPr>
        <p:sp>
          <p:nvSpPr>
            <p:cNvPr id="16" name="Rectangle 20"/>
            <p:cNvSpPr>
              <a:spLocks noChangeArrowheads="1"/>
            </p:cNvSpPr>
            <p:nvPr/>
          </p:nvSpPr>
          <p:spPr bwMode="auto">
            <a:xfrm>
              <a:off x="5715000" y="5029200"/>
              <a:ext cx="61161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4400" b="1" dirty="0">
                  <a:latin typeface="Calibri" pitchFamily="34" charset="0"/>
                  <a:cs typeface="Times New Roman" pitchFamily="18" charset="0"/>
                </a:rPr>
                <a:t>2</a:t>
              </a:r>
              <a:endParaRPr kumimoji="0" lang="en-US" sz="4400" b="0" i="0" u="none" strike="noStrike" cap="none" normalizeH="0" baseline="0" dirty="0">
                <a:ln>
                  <a:noFill/>
                </a:ln>
                <a:effectLst/>
                <a:latin typeface="Arial" pitchFamily="34" charset="0"/>
                <a:cs typeface="Arial" pitchFamily="34" charset="0"/>
              </a:endParaRPr>
            </a:p>
          </p:txBody>
        </p:sp>
        <p:sp>
          <p:nvSpPr>
            <p:cNvPr id="17" name="Round Diagonal Corner Rectangle 16"/>
            <p:cNvSpPr/>
            <p:nvPr/>
          </p:nvSpPr>
          <p:spPr>
            <a:xfrm>
              <a:off x="5687540" y="5109120"/>
              <a:ext cx="560860" cy="609599"/>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18" name="Round Diagonal Corner Rectangle 17"/>
          <p:cNvSpPr/>
          <p:nvPr/>
        </p:nvSpPr>
        <p:spPr>
          <a:xfrm>
            <a:off x="5257799" y="1426153"/>
            <a:ext cx="3628461" cy="4593647"/>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9" name="Rectangle 18"/>
          <p:cNvSpPr>
            <a:spLocks noChangeArrowheads="1"/>
          </p:cNvSpPr>
          <p:nvPr/>
        </p:nvSpPr>
        <p:spPr bwMode="auto">
          <a:xfrm>
            <a:off x="6172200" y="1852425"/>
            <a:ext cx="266475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lang="en-US" sz="1400" dirty="0">
                <a:latin typeface="Calibri" pitchFamily="34" charset="0"/>
                <a:cs typeface="Times New Roman" pitchFamily="18" charset="0"/>
              </a:rPr>
              <a:t>Open file </a:t>
            </a:r>
            <a:r>
              <a:rPr lang="en-US" sz="1400" dirty="0" err="1">
                <a:solidFill>
                  <a:srgbClr val="FF0000"/>
                </a:solidFill>
                <a:latin typeface="Calibri" pitchFamily="34" charset="0"/>
                <a:cs typeface="Times New Roman" pitchFamily="18" charset="0"/>
              </a:rPr>
              <a:t>thingspeak_combine.ino</a:t>
            </a:r>
            <a:endParaRPr kumimoji="0" lang="en-US" sz="1800" b="0" i="0" u="none" strike="noStrike" cap="none" normalizeH="0" baseline="0" dirty="0">
              <a:ln>
                <a:noFill/>
              </a:ln>
              <a:solidFill>
                <a:srgbClr val="FF0000"/>
              </a:solidFill>
              <a:effectLst/>
              <a:latin typeface="Arial" pitchFamily="34" charset="0"/>
              <a:cs typeface="Arial" pitchFamily="34" charset="0"/>
            </a:endParaRPr>
          </a:p>
        </p:txBody>
      </p:sp>
      <p:sp>
        <p:nvSpPr>
          <p:cNvPr id="20" name="Round Diagonal Corner Rectangle 19"/>
          <p:cNvSpPr/>
          <p:nvPr/>
        </p:nvSpPr>
        <p:spPr>
          <a:xfrm>
            <a:off x="6150593" y="1682990"/>
            <a:ext cx="2686363" cy="582101"/>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3" name="Picture 2"/>
          <p:cNvPicPr>
            <a:picLocks noChangeAspect="1"/>
          </p:cNvPicPr>
          <p:nvPr/>
        </p:nvPicPr>
        <p:blipFill rotWithShape="1">
          <a:blip r:embed="rId2"/>
          <a:srcRect l="26726" t="14326" r="35787" b="28090"/>
          <a:stretch/>
        </p:blipFill>
        <p:spPr>
          <a:xfrm>
            <a:off x="1005026" y="1206096"/>
            <a:ext cx="3720900" cy="3213504"/>
          </a:xfrm>
          <a:prstGeom prst="rect">
            <a:avLst/>
          </a:prstGeom>
        </p:spPr>
      </p:pic>
      <p:pic>
        <p:nvPicPr>
          <p:cNvPr id="11" name="Picture 10"/>
          <p:cNvPicPr>
            <a:picLocks noChangeAspect="1"/>
          </p:cNvPicPr>
          <p:nvPr/>
        </p:nvPicPr>
        <p:blipFill rotWithShape="1">
          <a:blip r:embed="rId3"/>
          <a:srcRect l="13470" t="15625" r="58418" b="63542"/>
          <a:stretch/>
        </p:blipFill>
        <p:spPr>
          <a:xfrm>
            <a:off x="5435221" y="2738956"/>
            <a:ext cx="3172453" cy="1321855"/>
          </a:xfrm>
          <a:prstGeom prst="rect">
            <a:avLst/>
          </a:prstGeom>
        </p:spPr>
      </p:pic>
    </p:spTree>
    <p:extLst>
      <p:ext uri="{BB962C8B-B14F-4D97-AF65-F5344CB8AC3E}">
        <p14:creationId xmlns:p14="http://schemas.microsoft.com/office/powerpoint/2010/main" val="34149907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 Diagonal Corner Rectangle 4"/>
          <p:cNvSpPr/>
          <p:nvPr/>
        </p:nvSpPr>
        <p:spPr>
          <a:xfrm>
            <a:off x="5977054" y="326836"/>
            <a:ext cx="2938346" cy="956435"/>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 name="Round Diagonal Corner Rectangle 5"/>
          <p:cNvSpPr/>
          <p:nvPr/>
        </p:nvSpPr>
        <p:spPr>
          <a:xfrm>
            <a:off x="76200" y="76200"/>
            <a:ext cx="8991600" cy="6705600"/>
          </a:xfrm>
          <a:prstGeom prst="round2Diag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1" name="Round Diagonal Corner Rectangle 20"/>
          <p:cNvSpPr/>
          <p:nvPr/>
        </p:nvSpPr>
        <p:spPr>
          <a:xfrm>
            <a:off x="1905000" y="2812246"/>
            <a:ext cx="4953000" cy="2750354"/>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2" name="TextBox 21"/>
          <p:cNvSpPr txBox="1"/>
          <p:nvPr/>
        </p:nvSpPr>
        <p:spPr>
          <a:xfrm>
            <a:off x="2200614" y="3429000"/>
            <a:ext cx="4361771" cy="523220"/>
          </a:xfrm>
          <a:prstGeom prst="rect">
            <a:avLst/>
          </a:prstGeom>
          <a:noFill/>
        </p:spPr>
        <p:txBody>
          <a:bodyPr wrap="none" rtlCol="0">
            <a:spAutoFit/>
          </a:bodyPr>
          <a:lstStyle/>
          <a:p>
            <a:r>
              <a:rPr lang="en-US" sz="2800" dirty="0">
                <a:solidFill>
                  <a:srgbClr val="FF0000"/>
                </a:solidFill>
              </a:rPr>
              <a:t>Build your own android apps</a:t>
            </a:r>
          </a:p>
        </p:txBody>
      </p:sp>
      <p:sp>
        <p:nvSpPr>
          <p:cNvPr id="23" name="Rectangle 15"/>
          <p:cNvSpPr>
            <a:spLocks noChangeArrowheads="1"/>
          </p:cNvSpPr>
          <p:nvPr/>
        </p:nvSpPr>
        <p:spPr bwMode="auto">
          <a:xfrm>
            <a:off x="6183735" y="436885"/>
            <a:ext cx="288006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GB" b="1" dirty="0">
                <a:latin typeface="Calibri" pitchFamily="34" charset="0"/>
                <a:ea typeface="Calibri" pitchFamily="34" charset="0"/>
                <a:cs typeface="Times New Roman" pitchFamily="18" charset="0"/>
              </a:rPr>
              <a:t>Lesson 5: Combine the lesson 4 and 5</a:t>
            </a:r>
          </a:p>
          <a:p>
            <a:pPr fontAlgn="base">
              <a:spcBef>
                <a:spcPct val="0"/>
              </a:spcBef>
              <a:spcAft>
                <a:spcPct val="0"/>
              </a:spcAft>
            </a:pPr>
            <a:endParaRPr lang="en-US" sz="800" dirty="0">
              <a:latin typeface="Arial" pitchFamily="34" charset="0"/>
              <a:cs typeface="Arial" pitchFamily="34" charset="0"/>
            </a:endParaRPr>
          </a:p>
        </p:txBody>
      </p:sp>
    </p:spTree>
    <p:extLst>
      <p:ext uri="{BB962C8B-B14F-4D97-AF65-F5344CB8AC3E}">
        <p14:creationId xmlns:p14="http://schemas.microsoft.com/office/powerpoint/2010/main" val="3668654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33400" y="3654022"/>
            <a:ext cx="3641098" cy="2246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7723" y="1121391"/>
            <a:ext cx="3972393" cy="1893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7381" y="3624441"/>
            <a:ext cx="3962400" cy="1814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628420" y="5504411"/>
            <a:ext cx="4293236" cy="830997"/>
          </a:xfrm>
          <a:prstGeom prst="rect">
            <a:avLst/>
          </a:prstGeom>
        </p:spPr>
        <p:txBody>
          <a:bodyPr wrap="square">
            <a:spAutoFit/>
          </a:bodyPr>
          <a:lstStyle/>
          <a:p>
            <a:r>
              <a:rPr lang="en-US" sz="1600" b="1" dirty="0">
                <a:latin typeface="Gungsuh" pitchFamily="18" charset="-127"/>
                <a:ea typeface="Gungsuh" pitchFamily="18" charset="-127"/>
              </a:rPr>
              <a:t>This process will extract and Install the file that will be use in </a:t>
            </a:r>
            <a:r>
              <a:rPr lang="en-US" sz="1600" b="1" dirty="0" err="1">
                <a:latin typeface="Gungsuh" pitchFamily="18" charset="-127"/>
                <a:ea typeface="Gungsuh" pitchFamily="18" charset="-127"/>
              </a:rPr>
              <a:t>Arduino</a:t>
            </a:r>
            <a:r>
              <a:rPr lang="en-US" sz="1600" b="1" dirty="0">
                <a:latin typeface="Gungsuh" pitchFamily="18" charset="-127"/>
                <a:ea typeface="Gungsuh" pitchFamily="18" charset="-127"/>
              </a:rPr>
              <a:t> software(IDE)</a:t>
            </a:r>
          </a:p>
        </p:txBody>
      </p:sp>
      <p:sp>
        <p:nvSpPr>
          <p:cNvPr id="5" name="Rectangle 4"/>
          <p:cNvSpPr/>
          <p:nvPr/>
        </p:nvSpPr>
        <p:spPr>
          <a:xfrm>
            <a:off x="4720663" y="3039666"/>
            <a:ext cx="4200993" cy="584775"/>
          </a:xfrm>
          <a:prstGeom prst="rect">
            <a:avLst/>
          </a:prstGeom>
        </p:spPr>
        <p:txBody>
          <a:bodyPr wrap="square">
            <a:spAutoFit/>
          </a:bodyPr>
          <a:lstStyle/>
          <a:p>
            <a:r>
              <a:rPr lang="en-US" sz="1600" b="1" dirty="0">
                <a:latin typeface="Gungsuh" pitchFamily="18" charset="-127"/>
                <a:ea typeface="Gungsuh" pitchFamily="18" charset="-127"/>
              </a:rPr>
              <a:t> Select Installation Folder (We suggest to use- Default)</a:t>
            </a:r>
          </a:p>
        </p:txBody>
      </p:sp>
      <p:sp>
        <p:nvSpPr>
          <p:cNvPr id="6" name="Rectangle 5"/>
          <p:cNvSpPr/>
          <p:nvPr/>
        </p:nvSpPr>
        <p:spPr>
          <a:xfrm>
            <a:off x="533400" y="5996296"/>
            <a:ext cx="3657600" cy="338554"/>
          </a:xfrm>
          <a:prstGeom prst="rect">
            <a:avLst/>
          </a:prstGeom>
        </p:spPr>
        <p:txBody>
          <a:bodyPr wrap="square">
            <a:spAutoFit/>
          </a:bodyPr>
          <a:lstStyle/>
          <a:p>
            <a:r>
              <a:rPr lang="en-US" sz="1600" b="1" dirty="0">
                <a:latin typeface="Gungsuh" pitchFamily="18" charset="-127"/>
                <a:ea typeface="Gungsuh" pitchFamily="18" charset="-127"/>
              </a:rPr>
              <a:t>Choose component to Install</a:t>
            </a:r>
          </a:p>
        </p:txBody>
      </p:sp>
      <p:sp>
        <p:nvSpPr>
          <p:cNvPr id="7" name="Rectangle 6"/>
          <p:cNvSpPr/>
          <p:nvPr/>
        </p:nvSpPr>
        <p:spPr>
          <a:xfrm>
            <a:off x="376233" y="3077257"/>
            <a:ext cx="4230130" cy="584775"/>
          </a:xfrm>
          <a:prstGeom prst="rect">
            <a:avLst/>
          </a:prstGeom>
        </p:spPr>
        <p:txBody>
          <a:bodyPr wrap="square">
            <a:spAutoFit/>
          </a:bodyPr>
          <a:lstStyle/>
          <a:p>
            <a:r>
              <a:rPr lang="en-US" sz="1600" b="1" dirty="0">
                <a:latin typeface="Gungsuh" pitchFamily="18" charset="-127"/>
                <a:ea typeface="Gungsuh" pitchFamily="18" charset="-127"/>
              </a:rPr>
              <a:t>Download/ Copy Arduino Software (IDE)</a:t>
            </a:r>
          </a:p>
        </p:txBody>
      </p:sp>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1121391"/>
            <a:ext cx="3657600" cy="1892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ound Diagonal Corner Rectangle 11"/>
          <p:cNvSpPr/>
          <p:nvPr/>
        </p:nvSpPr>
        <p:spPr>
          <a:xfrm>
            <a:off x="228600" y="990600"/>
            <a:ext cx="8738226" cy="5714999"/>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rot="18965812">
            <a:off x="-5394" y="2612210"/>
            <a:ext cx="1151727" cy="52322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28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Step 1</a:t>
            </a:r>
          </a:p>
        </p:txBody>
      </p:sp>
      <p:sp>
        <p:nvSpPr>
          <p:cNvPr id="15" name="Rectangle 14"/>
          <p:cNvSpPr/>
          <p:nvPr/>
        </p:nvSpPr>
        <p:spPr>
          <a:xfrm rot="18965812">
            <a:off x="20464" y="5485976"/>
            <a:ext cx="1151727" cy="52322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28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Step 2</a:t>
            </a:r>
          </a:p>
        </p:txBody>
      </p:sp>
      <p:sp>
        <p:nvSpPr>
          <p:cNvPr id="16" name="Rectangle 15"/>
          <p:cNvSpPr/>
          <p:nvPr/>
        </p:nvSpPr>
        <p:spPr>
          <a:xfrm rot="18965812">
            <a:off x="4248183" y="2771167"/>
            <a:ext cx="1151727" cy="52322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28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Step 3</a:t>
            </a:r>
          </a:p>
        </p:txBody>
      </p:sp>
      <p:sp>
        <p:nvSpPr>
          <p:cNvPr id="17" name="Rectangle 16"/>
          <p:cNvSpPr/>
          <p:nvPr/>
        </p:nvSpPr>
        <p:spPr>
          <a:xfrm rot="18965812">
            <a:off x="4021849" y="5242801"/>
            <a:ext cx="1151727" cy="52322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28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Step 4</a:t>
            </a:r>
          </a:p>
        </p:txBody>
      </p:sp>
      <p:sp>
        <p:nvSpPr>
          <p:cNvPr id="9" name="Title 8">
            <a:extLst>
              <a:ext uri="{FF2B5EF4-FFF2-40B4-BE49-F238E27FC236}">
                <a16:creationId xmlns:a16="http://schemas.microsoft.com/office/drawing/2014/main" id="{698F238B-6900-4366-A970-1937DC33FA83}"/>
              </a:ext>
            </a:extLst>
          </p:cNvPr>
          <p:cNvSpPr>
            <a:spLocks noGrp="1"/>
          </p:cNvSpPr>
          <p:nvPr>
            <p:ph type="title"/>
          </p:nvPr>
        </p:nvSpPr>
        <p:spPr/>
        <p:txBody>
          <a:bodyPr/>
          <a:lstStyle/>
          <a:p>
            <a:endParaRPr lang="en-US" dirty="0"/>
          </a:p>
        </p:txBody>
      </p:sp>
      <p:sp>
        <p:nvSpPr>
          <p:cNvPr id="20" name="Rectangle 15">
            <a:extLst>
              <a:ext uri="{FF2B5EF4-FFF2-40B4-BE49-F238E27FC236}">
                <a16:creationId xmlns:a16="http://schemas.microsoft.com/office/drawing/2014/main" id="{05DDAAFB-00A5-448A-9AE2-652834A75BF1}"/>
              </a:ext>
            </a:extLst>
          </p:cNvPr>
          <p:cNvSpPr>
            <a:spLocks noChangeArrowheads="1"/>
          </p:cNvSpPr>
          <p:nvPr/>
        </p:nvSpPr>
        <p:spPr bwMode="auto">
          <a:xfrm>
            <a:off x="687961" y="373697"/>
            <a:ext cx="422411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Calibri" pitchFamily="34" charset="0"/>
                <a:ea typeface="Calibri" pitchFamily="34" charset="0"/>
                <a:cs typeface="Times New Roman" pitchFamily="18" charset="0"/>
              </a:rPr>
              <a:t>Installing Arduino IDE</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1" name="Round Diagonal Corner Rectangle 25">
            <a:extLst>
              <a:ext uri="{FF2B5EF4-FFF2-40B4-BE49-F238E27FC236}">
                <a16:creationId xmlns:a16="http://schemas.microsoft.com/office/drawing/2014/main" id="{4EFC84F0-E58C-4B1A-A8E9-1C40A8490062}"/>
              </a:ext>
            </a:extLst>
          </p:cNvPr>
          <p:cNvSpPr/>
          <p:nvPr/>
        </p:nvSpPr>
        <p:spPr>
          <a:xfrm>
            <a:off x="667359" y="330727"/>
            <a:ext cx="3014546" cy="439882"/>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16876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309" y="3382124"/>
            <a:ext cx="5360934" cy="3023902"/>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 t="44960" r="661" b="98"/>
          <a:stretch/>
        </p:blipFill>
        <p:spPr>
          <a:xfrm>
            <a:off x="707572" y="1055428"/>
            <a:ext cx="5483671" cy="1976088"/>
          </a:xfrm>
          <a:prstGeom prst="rect">
            <a:avLst/>
          </a:prstGeom>
        </p:spPr>
      </p:pic>
      <p:sp>
        <p:nvSpPr>
          <p:cNvPr id="19" name="Rectangle 15"/>
          <p:cNvSpPr>
            <a:spLocks noChangeArrowheads="1"/>
          </p:cNvSpPr>
          <p:nvPr/>
        </p:nvSpPr>
        <p:spPr bwMode="auto">
          <a:xfrm>
            <a:off x="625134" y="457200"/>
            <a:ext cx="422411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err="1">
                <a:ln>
                  <a:noFill/>
                </a:ln>
                <a:solidFill>
                  <a:schemeClr val="tx1"/>
                </a:solidFill>
                <a:effectLst/>
                <a:latin typeface="Calibri" pitchFamily="34" charset="0"/>
                <a:ea typeface="Calibri" pitchFamily="34" charset="0"/>
                <a:cs typeface="Times New Roman" pitchFamily="18" charset="0"/>
              </a:rPr>
              <a:t>NodeMCU</a:t>
            </a:r>
            <a:r>
              <a:rPr kumimoji="0" lang="en-US" sz="1800" b="1" i="0" u="none" strike="noStrike" cap="none" normalizeH="0" dirty="0">
                <a:ln>
                  <a:noFill/>
                </a:ln>
                <a:solidFill>
                  <a:schemeClr val="tx1"/>
                </a:solidFill>
                <a:effectLst/>
                <a:latin typeface="Calibri" pitchFamily="34" charset="0"/>
                <a:ea typeface="Calibri" pitchFamily="34" charset="0"/>
                <a:cs typeface="Times New Roman" pitchFamily="18" charset="0"/>
              </a:rPr>
              <a:t> Board Library Setup</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0" name="Rectangle 17"/>
          <p:cNvSpPr>
            <a:spLocks noChangeArrowheads="1"/>
          </p:cNvSpPr>
          <p:nvPr/>
        </p:nvSpPr>
        <p:spPr bwMode="auto">
          <a:xfrm>
            <a:off x="5374118" y="364726"/>
            <a:ext cx="3517215"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kumimoji="0" lang="en-US"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Go to </a:t>
            </a:r>
            <a:r>
              <a:rPr lang="en-US" sz="1600" dirty="0">
                <a:latin typeface="Calibri" pitchFamily="34" charset="0"/>
                <a:ea typeface="Calibri" pitchFamily="34" charset="0"/>
                <a:cs typeface="Times New Roman" pitchFamily="18" charset="0"/>
              </a:rPr>
              <a:t>File </a:t>
            </a:r>
            <a:r>
              <a:rPr lang="en-US" sz="1600" dirty="0">
                <a:latin typeface="Calibri" pitchFamily="34" charset="0"/>
                <a:ea typeface="Calibri" pitchFamily="34" charset="0"/>
                <a:cs typeface="Times New Roman" pitchFamily="18" charset="0"/>
                <a:sym typeface="Wingdings" panose="05000000000000000000" pitchFamily="2" charset="2"/>
              </a:rPr>
              <a:t> Preferences</a:t>
            </a:r>
            <a:br>
              <a:rPr lang="en-US" sz="1600" dirty="0">
                <a:latin typeface="Calibri" pitchFamily="34" charset="0"/>
                <a:ea typeface="Calibri" pitchFamily="34" charset="0"/>
                <a:cs typeface="Times New Roman" pitchFamily="18" charset="0"/>
                <a:sym typeface="Wingdings" panose="05000000000000000000" pitchFamily="2" charset="2"/>
              </a:rPr>
            </a:br>
            <a:r>
              <a:rPr lang="en-US" sz="1600" dirty="0">
                <a:latin typeface="Calibri" pitchFamily="34" charset="0"/>
                <a:ea typeface="Calibri" pitchFamily="34" charset="0"/>
                <a:cs typeface="Times New Roman" pitchFamily="18" charset="0"/>
                <a:sym typeface="Wingdings" panose="05000000000000000000" pitchFamily="2" charset="2"/>
              </a:rPr>
              <a:t>copy this </a:t>
            </a:r>
            <a:r>
              <a:rPr lang="en-US" sz="1600" dirty="0" err="1">
                <a:latin typeface="Calibri" pitchFamily="34" charset="0"/>
                <a:ea typeface="Calibri" pitchFamily="34" charset="0"/>
                <a:cs typeface="Times New Roman" pitchFamily="18" charset="0"/>
                <a:sym typeface="Wingdings" panose="05000000000000000000" pitchFamily="2" charset="2"/>
              </a:rPr>
              <a:t>json</a:t>
            </a:r>
            <a:r>
              <a:rPr lang="en-US" sz="1600" dirty="0">
                <a:latin typeface="Calibri" pitchFamily="34" charset="0"/>
                <a:ea typeface="Calibri" pitchFamily="34" charset="0"/>
                <a:cs typeface="Times New Roman" pitchFamily="18" charset="0"/>
                <a:sym typeface="Wingdings" panose="05000000000000000000" pitchFamily="2" charset="2"/>
              </a:rPr>
              <a:t> </a:t>
            </a:r>
            <a:r>
              <a:rPr lang="en-US" sz="1600" dirty="0" err="1">
                <a:latin typeface="Calibri" pitchFamily="34" charset="0"/>
                <a:ea typeface="Calibri" pitchFamily="34" charset="0"/>
                <a:cs typeface="Times New Roman" pitchFamily="18" charset="0"/>
                <a:sym typeface="Wingdings" panose="05000000000000000000" pitchFamily="2" charset="2"/>
              </a:rPr>
              <a:t>url</a:t>
            </a:r>
            <a:r>
              <a:rPr lang="en-US" sz="1600" dirty="0">
                <a:latin typeface="Calibri" pitchFamily="34" charset="0"/>
                <a:ea typeface="Calibri" pitchFamily="34" charset="0"/>
                <a:cs typeface="Times New Roman" pitchFamily="18" charset="0"/>
                <a:sym typeface="Wingdings" panose="05000000000000000000" pitchFamily="2" charset="2"/>
              </a:rPr>
              <a:t> and paste </a:t>
            </a:r>
            <a:r>
              <a:rPr lang="en-US" sz="1600" dirty="0">
                <a:hlinkClick r:id="rId4"/>
              </a:rPr>
              <a:t>http://arduino.esp8266.com/stable/package_esp8266com_index.json</a:t>
            </a:r>
            <a:br>
              <a:rPr lang="en-US" sz="1600" dirty="0"/>
            </a:br>
            <a:r>
              <a:rPr lang="en-US" sz="1600" dirty="0"/>
              <a:t>into </a:t>
            </a:r>
            <a:r>
              <a:rPr lang="en-US" sz="1600" dirty="0">
                <a:solidFill>
                  <a:srgbClr val="FF0000"/>
                </a:solidFill>
              </a:rPr>
              <a:t>Additional Board Manager URLS</a:t>
            </a:r>
            <a:r>
              <a:rPr lang="en-US" sz="1600" dirty="0"/>
              <a:t>:</a:t>
            </a:r>
            <a:br>
              <a:rPr lang="en-US" sz="1600" dirty="0"/>
            </a:br>
            <a:r>
              <a:rPr lang="en-US" sz="1600" dirty="0"/>
              <a:t>then click OK</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21" name="Rectangle 19"/>
          <p:cNvSpPr>
            <a:spLocks noChangeArrowheads="1"/>
          </p:cNvSpPr>
          <p:nvPr/>
        </p:nvSpPr>
        <p:spPr bwMode="auto">
          <a:xfrm>
            <a:off x="5037029" y="3864888"/>
            <a:ext cx="3734361"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lang="en-US" sz="1600" dirty="0">
                <a:latin typeface="Calibri" pitchFamily="34" charset="0"/>
                <a:ea typeface="Calibri" pitchFamily="34" charset="0"/>
                <a:cs typeface="Times New Roman" pitchFamily="18" charset="0"/>
              </a:rPr>
              <a:t>Go to </a:t>
            </a:r>
            <a:r>
              <a:rPr kumimoji="0" lang="en-US" sz="1600" b="0" i="0" u="none" strike="noStrike" cap="none" normalizeH="0" baseline="0" dirty="0" err="1">
                <a:ln>
                  <a:noFill/>
                </a:ln>
                <a:solidFill>
                  <a:srgbClr val="FF0000"/>
                </a:solidFill>
                <a:effectLst/>
                <a:latin typeface="Calibri" pitchFamily="34" charset="0"/>
                <a:ea typeface="Calibri" pitchFamily="34" charset="0"/>
                <a:cs typeface="Times New Roman" pitchFamily="18" charset="0"/>
              </a:rPr>
              <a:t>Tools</a:t>
            </a:r>
            <a:r>
              <a:rPr kumimoji="0" lang="en-US" sz="1600" b="0" i="0" u="none" strike="noStrike" cap="none" normalizeH="0" baseline="0" dirty="0" err="1">
                <a:ln>
                  <a:noFill/>
                </a:ln>
                <a:solidFill>
                  <a:schemeClr val="tx1"/>
                </a:solidFill>
                <a:effectLst/>
                <a:latin typeface="Calibri" pitchFamily="34" charset="0"/>
                <a:ea typeface="Calibri" pitchFamily="34" charset="0"/>
                <a:cs typeface="Times New Roman" pitchFamily="18" charset="0"/>
                <a:sym typeface="Wingdings" panose="05000000000000000000" pitchFamily="2" charset="2"/>
              </a:rPr>
              <a:t></a:t>
            </a:r>
            <a:r>
              <a:rPr kumimoji="0" lang="en-US" sz="1600" b="0" i="0" u="none" strike="noStrike" cap="none" normalizeH="0" baseline="0" dirty="0" err="1">
                <a:ln>
                  <a:noFill/>
                </a:ln>
                <a:solidFill>
                  <a:srgbClr val="FF0000"/>
                </a:solidFill>
                <a:effectLst/>
                <a:latin typeface="Calibri" pitchFamily="34" charset="0"/>
                <a:ea typeface="Calibri" pitchFamily="34" charset="0"/>
                <a:cs typeface="Times New Roman" pitchFamily="18" charset="0"/>
                <a:sym typeface="Wingdings" panose="05000000000000000000" pitchFamily="2" charset="2"/>
              </a:rPr>
              <a:t>Boards</a:t>
            </a:r>
            <a:r>
              <a:rPr kumimoji="0" lang="en-US" sz="1600" b="0" i="0" u="none" strike="noStrike" cap="none" normalizeH="0" baseline="0" dirty="0" err="1">
                <a:ln>
                  <a:noFill/>
                </a:ln>
                <a:solidFill>
                  <a:schemeClr val="tx1"/>
                </a:solidFill>
                <a:effectLst/>
                <a:latin typeface="Calibri" pitchFamily="34" charset="0"/>
                <a:ea typeface="Calibri" pitchFamily="34" charset="0"/>
                <a:cs typeface="Times New Roman" pitchFamily="18" charset="0"/>
                <a:sym typeface="Wingdings" panose="05000000000000000000" pitchFamily="2" charset="2"/>
              </a:rPr>
              <a:t></a:t>
            </a:r>
            <a:r>
              <a:rPr kumimoji="0" lang="en-US" sz="1600" b="0" i="0" u="none" strike="noStrike" cap="none" normalizeH="0" baseline="0" dirty="0" err="1">
                <a:ln>
                  <a:noFill/>
                </a:ln>
                <a:solidFill>
                  <a:srgbClr val="FF0000"/>
                </a:solidFill>
                <a:effectLst/>
                <a:latin typeface="Calibri" pitchFamily="34" charset="0"/>
                <a:ea typeface="Calibri" pitchFamily="34" charset="0"/>
                <a:cs typeface="Times New Roman" pitchFamily="18" charset="0"/>
                <a:sym typeface="Wingdings" panose="05000000000000000000" pitchFamily="2" charset="2"/>
              </a:rPr>
              <a:t>Board</a:t>
            </a:r>
            <a:r>
              <a:rPr kumimoji="0" lang="en-US" sz="1600" b="0" i="0" u="none" strike="noStrike" cap="none" normalizeH="0" baseline="0" dirty="0">
                <a:ln>
                  <a:noFill/>
                </a:ln>
                <a:solidFill>
                  <a:srgbClr val="FF0000"/>
                </a:solidFill>
                <a:effectLst/>
                <a:latin typeface="Calibri" pitchFamily="34" charset="0"/>
                <a:ea typeface="Calibri" pitchFamily="34" charset="0"/>
                <a:cs typeface="Times New Roman" pitchFamily="18" charset="0"/>
                <a:sym typeface="Wingdings" panose="05000000000000000000" pitchFamily="2" charset="2"/>
              </a:rPr>
              <a:t> Manager</a:t>
            </a:r>
            <a:br>
              <a:rPr kumimoji="0" lang="en-US" sz="1600" b="0" i="0" u="none" strike="noStrike" cap="none" normalizeH="0" baseline="0" dirty="0">
                <a:ln>
                  <a:noFill/>
                </a:ln>
                <a:solidFill>
                  <a:srgbClr val="FF0000"/>
                </a:solidFill>
                <a:effectLst/>
                <a:latin typeface="Calibri" pitchFamily="34" charset="0"/>
                <a:ea typeface="Calibri" pitchFamily="34" charset="0"/>
                <a:cs typeface="Times New Roman" pitchFamily="18" charset="0"/>
                <a:sym typeface="Wingdings" panose="05000000000000000000" pitchFamily="2" charset="2"/>
              </a:rPr>
            </a:br>
            <a:r>
              <a:rPr kumimoji="0" lang="en-US"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sym typeface="Wingdings" panose="05000000000000000000" pitchFamily="2" charset="2"/>
              </a:rPr>
              <a:t>click </a:t>
            </a:r>
            <a:r>
              <a:rPr kumimoji="0" lang="en-US" sz="1600" b="0" i="0" u="none" strike="noStrike" cap="none" normalizeH="0" baseline="0" dirty="0">
                <a:ln>
                  <a:noFill/>
                </a:ln>
                <a:solidFill>
                  <a:srgbClr val="FF0000"/>
                </a:solidFill>
                <a:effectLst/>
                <a:latin typeface="Calibri" pitchFamily="34" charset="0"/>
                <a:ea typeface="Calibri" pitchFamily="34" charset="0"/>
                <a:cs typeface="Times New Roman" pitchFamily="18" charset="0"/>
                <a:sym typeface="Wingdings" panose="05000000000000000000" pitchFamily="2" charset="2"/>
              </a:rPr>
              <a:t>Board Manager </a:t>
            </a:r>
            <a:r>
              <a:rPr kumimoji="0" lang="en-US"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sym typeface="Wingdings" panose="05000000000000000000" pitchFamily="2" charset="2"/>
              </a:rPr>
              <a:t>and then wait for a few minute until </a:t>
            </a:r>
            <a:r>
              <a:rPr lang="en-US" sz="1600" dirty="0" err="1">
                <a:latin typeface="Calibri" pitchFamily="34" charset="0"/>
                <a:ea typeface="Calibri" pitchFamily="34" charset="0"/>
                <a:cs typeface="Times New Roman" pitchFamily="18" charset="0"/>
                <a:sym typeface="Wingdings" panose="05000000000000000000" pitchFamily="2" charset="2"/>
              </a:rPr>
              <a:t>nodeMcu</a:t>
            </a:r>
            <a:r>
              <a:rPr lang="en-US" sz="1600" dirty="0">
                <a:latin typeface="Calibri" pitchFamily="34" charset="0"/>
                <a:ea typeface="Calibri" pitchFamily="34" charset="0"/>
                <a:cs typeface="Times New Roman" pitchFamily="18" charset="0"/>
                <a:sym typeface="Wingdings" panose="05000000000000000000" pitchFamily="2" charset="2"/>
              </a:rPr>
              <a:t> library link appear then  click </a:t>
            </a:r>
            <a:r>
              <a:rPr kumimoji="0" lang="en-US" sz="1600" b="0" i="0" u="none" strike="noStrike" cap="none" normalizeH="0" baseline="0" dirty="0">
                <a:ln>
                  <a:noFill/>
                </a:ln>
                <a:solidFill>
                  <a:srgbClr val="FF0000"/>
                </a:solidFill>
                <a:effectLst/>
                <a:latin typeface="Calibri" pitchFamily="34" charset="0"/>
                <a:ea typeface="Calibri" pitchFamily="34" charset="0"/>
                <a:cs typeface="Times New Roman" pitchFamily="18" charset="0"/>
                <a:sym typeface="Wingdings" panose="05000000000000000000" pitchFamily="2" charset="2"/>
              </a:rPr>
              <a:t>Install</a:t>
            </a:r>
            <a:r>
              <a:rPr kumimoji="0" lang="en-US"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sym typeface="Wingdings" panose="05000000000000000000" pitchFamily="2" charset="2"/>
              </a:rPr>
              <a:t> at </a:t>
            </a:r>
            <a:r>
              <a:rPr kumimoji="0" lang="en-US" sz="1600" b="0" i="0" u="none" strike="noStrike" cap="none" normalizeH="0" baseline="0" dirty="0">
                <a:ln>
                  <a:noFill/>
                </a:ln>
                <a:solidFill>
                  <a:srgbClr val="FF0000"/>
                </a:solidFill>
                <a:effectLst/>
                <a:latin typeface="Calibri" pitchFamily="34" charset="0"/>
                <a:ea typeface="Calibri" pitchFamily="34" charset="0"/>
                <a:cs typeface="Times New Roman" pitchFamily="18" charset="0"/>
                <a:sym typeface="Wingdings" panose="05000000000000000000" pitchFamily="2" charset="2"/>
              </a:rPr>
              <a:t>esp8266 by ESP8266 community</a:t>
            </a:r>
            <a:endParaRPr kumimoji="0" lang="en-US" sz="1600" b="0" i="0" u="none" strike="noStrike" cap="none" normalizeH="0" baseline="0" dirty="0">
              <a:ln>
                <a:noFill/>
              </a:ln>
              <a:solidFill>
                <a:srgbClr val="FF0000"/>
              </a:solidFill>
              <a:effectLst/>
              <a:latin typeface="Arial" pitchFamily="34" charset="0"/>
              <a:cs typeface="Arial" pitchFamily="34" charset="0"/>
            </a:endParaRPr>
          </a:p>
        </p:txBody>
      </p:sp>
      <p:sp>
        <p:nvSpPr>
          <p:cNvPr id="23" name="Round Diagonal Corner Rectangle 22"/>
          <p:cNvSpPr/>
          <p:nvPr/>
        </p:nvSpPr>
        <p:spPr>
          <a:xfrm>
            <a:off x="76200" y="29324"/>
            <a:ext cx="8991600" cy="6705600"/>
          </a:xfrm>
          <a:prstGeom prst="round2Diag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4" name="Round Diagonal Corner Rectangle 23"/>
          <p:cNvSpPr/>
          <p:nvPr/>
        </p:nvSpPr>
        <p:spPr>
          <a:xfrm>
            <a:off x="5040925" y="258910"/>
            <a:ext cx="3850408" cy="1755212"/>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5" name="Round Diagonal Corner Rectangle 24"/>
          <p:cNvSpPr/>
          <p:nvPr/>
        </p:nvSpPr>
        <p:spPr>
          <a:xfrm>
            <a:off x="5029200" y="3864887"/>
            <a:ext cx="3678851" cy="1323439"/>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6" name="Round Diagonal Corner Rectangle 25"/>
          <p:cNvSpPr/>
          <p:nvPr/>
        </p:nvSpPr>
        <p:spPr>
          <a:xfrm>
            <a:off x="566854" y="436419"/>
            <a:ext cx="3166946" cy="439882"/>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27" name="Group 26"/>
          <p:cNvGrpSpPr/>
          <p:nvPr/>
        </p:nvGrpSpPr>
        <p:grpSpPr>
          <a:xfrm>
            <a:off x="303438" y="889001"/>
            <a:ext cx="647613" cy="769441"/>
            <a:chOff x="3172940" y="148051"/>
            <a:chExt cx="647613" cy="769441"/>
          </a:xfrm>
        </p:grpSpPr>
        <p:sp>
          <p:nvSpPr>
            <p:cNvPr id="28" name="Rectangle 20"/>
            <p:cNvSpPr>
              <a:spLocks noChangeArrowheads="1"/>
            </p:cNvSpPr>
            <p:nvPr/>
          </p:nvSpPr>
          <p:spPr bwMode="auto">
            <a:xfrm>
              <a:off x="3208934" y="148051"/>
              <a:ext cx="61161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400" b="1" i="0" u="none" strike="noStrike" cap="none" normalizeH="0" baseline="0" dirty="0">
                  <a:ln>
                    <a:noFill/>
                  </a:ln>
                  <a:effectLst/>
                  <a:latin typeface="Calibri" pitchFamily="34" charset="0"/>
                  <a:ea typeface="Calibri" pitchFamily="34" charset="0"/>
                  <a:cs typeface="Times New Roman" pitchFamily="18" charset="0"/>
                </a:rPr>
                <a:t>1</a:t>
              </a:r>
              <a:endParaRPr kumimoji="0" lang="en-US" sz="4400" b="0" i="0" u="none" strike="noStrike" cap="none" normalizeH="0" baseline="0" dirty="0">
                <a:ln>
                  <a:noFill/>
                </a:ln>
                <a:effectLst/>
                <a:latin typeface="Arial" pitchFamily="34" charset="0"/>
                <a:cs typeface="Arial" pitchFamily="34" charset="0"/>
              </a:endParaRPr>
            </a:p>
          </p:txBody>
        </p:sp>
        <p:sp>
          <p:nvSpPr>
            <p:cNvPr id="29" name="Round Diagonal Corner Rectangle 28"/>
            <p:cNvSpPr/>
            <p:nvPr/>
          </p:nvSpPr>
          <p:spPr>
            <a:xfrm>
              <a:off x="3172940" y="228601"/>
              <a:ext cx="560860" cy="609599"/>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30" name="Group 29"/>
          <p:cNvGrpSpPr/>
          <p:nvPr/>
        </p:nvGrpSpPr>
        <p:grpSpPr>
          <a:xfrm>
            <a:off x="277278" y="3903085"/>
            <a:ext cx="695711" cy="769441"/>
            <a:chOff x="2047489" y="5029200"/>
            <a:chExt cx="695711" cy="769441"/>
          </a:xfrm>
        </p:grpSpPr>
        <p:sp>
          <p:nvSpPr>
            <p:cNvPr id="31" name="Rectangle 20"/>
            <p:cNvSpPr>
              <a:spLocks noChangeArrowheads="1"/>
            </p:cNvSpPr>
            <p:nvPr/>
          </p:nvSpPr>
          <p:spPr bwMode="auto">
            <a:xfrm>
              <a:off x="2131581" y="5029200"/>
              <a:ext cx="61161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400" b="1" i="0" u="none" strike="noStrike" cap="none" normalizeH="0" baseline="0" dirty="0">
                  <a:ln>
                    <a:noFill/>
                  </a:ln>
                  <a:effectLst/>
                  <a:latin typeface="Calibri" pitchFamily="34" charset="0"/>
                  <a:ea typeface="Calibri" pitchFamily="34" charset="0"/>
                  <a:cs typeface="Times New Roman" pitchFamily="18" charset="0"/>
                </a:rPr>
                <a:t>2</a:t>
              </a:r>
              <a:endParaRPr kumimoji="0" lang="en-US" sz="4400" b="0" i="0" u="none" strike="noStrike" cap="none" normalizeH="0" baseline="0" dirty="0">
                <a:ln>
                  <a:noFill/>
                </a:ln>
                <a:effectLst/>
                <a:latin typeface="Arial" pitchFamily="34" charset="0"/>
                <a:cs typeface="Arial" pitchFamily="34" charset="0"/>
              </a:endParaRPr>
            </a:p>
          </p:txBody>
        </p:sp>
        <p:sp>
          <p:nvSpPr>
            <p:cNvPr id="32" name="Round Diagonal Corner Rectangle 31"/>
            <p:cNvSpPr/>
            <p:nvPr/>
          </p:nvSpPr>
          <p:spPr>
            <a:xfrm>
              <a:off x="2047489" y="5102681"/>
              <a:ext cx="560860" cy="609599"/>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Tree>
    <p:extLst>
      <p:ext uri="{BB962C8B-B14F-4D97-AF65-F5344CB8AC3E}">
        <p14:creationId xmlns:p14="http://schemas.microsoft.com/office/powerpoint/2010/main" val="3524511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 Diagonal Corner Rectangle 5"/>
          <p:cNvSpPr/>
          <p:nvPr/>
        </p:nvSpPr>
        <p:spPr>
          <a:xfrm>
            <a:off x="76200" y="76200"/>
            <a:ext cx="8991600" cy="6705600"/>
          </a:xfrm>
          <a:prstGeom prst="round2Diag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Rectangle 15"/>
          <p:cNvSpPr>
            <a:spLocks noChangeArrowheads="1"/>
          </p:cNvSpPr>
          <p:nvPr/>
        </p:nvSpPr>
        <p:spPr bwMode="auto">
          <a:xfrm>
            <a:off x="625134" y="457200"/>
            <a:ext cx="422411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b="1" dirty="0">
                <a:latin typeface="Calibri" pitchFamily="34" charset="0"/>
                <a:ea typeface="Calibri" pitchFamily="34" charset="0"/>
                <a:cs typeface="Times New Roman" pitchFamily="18" charset="0"/>
              </a:rPr>
              <a:t>What is</a:t>
            </a:r>
            <a:r>
              <a:rPr kumimoji="0" lang="en-US" sz="1800" b="1" i="0" u="none" strike="noStrike" cap="none" normalizeH="0" baseline="0" dirty="0">
                <a:ln>
                  <a:noFill/>
                </a:ln>
                <a:solidFill>
                  <a:schemeClr val="tx1"/>
                </a:solidFill>
                <a:effectLst/>
                <a:latin typeface="Calibri" pitchFamily="34" charset="0"/>
                <a:ea typeface="Calibri" pitchFamily="34" charset="0"/>
                <a:cs typeface="Times New Roman" pitchFamily="18" charset="0"/>
              </a:rPr>
              <a:t> IoT???</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3" name="Round Diagonal Corner Rectangle 12"/>
          <p:cNvSpPr/>
          <p:nvPr/>
        </p:nvSpPr>
        <p:spPr>
          <a:xfrm>
            <a:off x="625134" y="461026"/>
            <a:ext cx="1719146" cy="439882"/>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6760" y="436419"/>
            <a:ext cx="3291615" cy="2230581"/>
          </a:xfrm>
          <a:prstGeom prst="rect">
            <a:avLst/>
          </a:prstGeom>
        </p:spPr>
      </p:pic>
      <p:sp>
        <p:nvSpPr>
          <p:cNvPr id="5" name="Rectangle 4"/>
          <p:cNvSpPr/>
          <p:nvPr/>
        </p:nvSpPr>
        <p:spPr>
          <a:xfrm>
            <a:off x="277251" y="1124312"/>
            <a:ext cx="5089509" cy="20313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dirty="0"/>
              <a:t>Internet of Things (IoT), is one of popular word today, but most of person still don’t understand about IoT.  For now we are in 4</a:t>
            </a:r>
            <a:r>
              <a:rPr lang="en-US" baseline="30000" dirty="0"/>
              <a:t>th</a:t>
            </a:r>
            <a:r>
              <a:rPr lang="en-US" dirty="0"/>
              <a:t> industry revolution that will use IoT as one of technology component as a physical communication medium. IoT is a technology to communicate data(sensor, decision and </a:t>
            </a:r>
            <a:r>
              <a:rPr lang="en-US" dirty="0" err="1"/>
              <a:t>etc</a:t>
            </a:r>
            <a:r>
              <a:rPr lang="en-US" dirty="0"/>
              <a:t>) between any electronic devices.</a:t>
            </a:r>
          </a:p>
        </p:txBody>
      </p:sp>
      <p:pic>
        <p:nvPicPr>
          <p:cNvPr id="8" name="Picture 7"/>
          <p:cNvPicPr>
            <a:picLocks noChangeAspect="1"/>
          </p:cNvPicPr>
          <p:nvPr/>
        </p:nvPicPr>
        <p:blipFill>
          <a:blip r:embed="rId3"/>
          <a:stretch>
            <a:fillRect/>
          </a:stretch>
        </p:blipFill>
        <p:spPr>
          <a:xfrm>
            <a:off x="248676" y="3429000"/>
            <a:ext cx="4122986" cy="3124200"/>
          </a:xfrm>
          <a:prstGeom prst="rect">
            <a:avLst/>
          </a:prstGeom>
        </p:spPr>
      </p:pic>
      <p:sp>
        <p:nvSpPr>
          <p:cNvPr id="18" name="Rectangle 15"/>
          <p:cNvSpPr>
            <a:spLocks noChangeArrowheads="1"/>
          </p:cNvSpPr>
          <p:nvPr/>
        </p:nvSpPr>
        <p:spPr bwMode="auto">
          <a:xfrm>
            <a:off x="5293875" y="3354893"/>
            <a:ext cx="422411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b="1" dirty="0">
                <a:latin typeface="Calibri" pitchFamily="34" charset="0"/>
                <a:ea typeface="Calibri" pitchFamily="34" charset="0"/>
                <a:cs typeface="Times New Roman" pitchFamily="18" charset="0"/>
              </a:rPr>
              <a:t>Why</a:t>
            </a:r>
            <a:r>
              <a:rPr kumimoji="0" lang="en-US" sz="1800" b="1" i="0" u="none" strike="noStrike" cap="none" normalizeH="0" dirty="0">
                <a:ln>
                  <a:noFill/>
                </a:ln>
                <a:solidFill>
                  <a:schemeClr val="tx1"/>
                </a:solidFill>
                <a:effectLst/>
                <a:latin typeface="Calibri" pitchFamily="34" charset="0"/>
                <a:ea typeface="Calibri" pitchFamily="34" charset="0"/>
                <a:cs typeface="Times New Roman" pitchFamily="18" charset="0"/>
              </a:rPr>
              <a:t> </a:t>
            </a:r>
            <a:r>
              <a:rPr kumimoji="0" lang="en-US" sz="1800" b="1" i="0" u="none" strike="noStrike" cap="none" normalizeH="0" baseline="0" dirty="0">
                <a:ln>
                  <a:noFill/>
                </a:ln>
                <a:solidFill>
                  <a:schemeClr val="tx1"/>
                </a:solidFill>
                <a:effectLst/>
                <a:latin typeface="Calibri" pitchFamily="34" charset="0"/>
                <a:ea typeface="Calibri" pitchFamily="34" charset="0"/>
                <a:cs typeface="Times New Roman" pitchFamily="18" charset="0"/>
              </a:rPr>
              <a:t>IoT???</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9" name="Round Diagonal Corner Rectangle 18"/>
          <p:cNvSpPr/>
          <p:nvPr/>
        </p:nvSpPr>
        <p:spPr>
          <a:xfrm>
            <a:off x="5222061" y="3356987"/>
            <a:ext cx="1790506" cy="439882"/>
          </a:xfrm>
          <a:prstGeom prst="round2Diag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0" name="Rectangle 19"/>
          <p:cNvSpPr/>
          <p:nvPr/>
        </p:nvSpPr>
        <p:spPr>
          <a:xfrm>
            <a:off x="4996154" y="4079674"/>
            <a:ext cx="3662222" cy="12003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dirty="0"/>
              <a:t>There are many communication method that can be make in state of wireless but why insist to use IoT as a medium of communication.</a:t>
            </a:r>
          </a:p>
        </p:txBody>
      </p:sp>
    </p:spTree>
    <p:extLst>
      <p:ext uri="{BB962C8B-B14F-4D97-AF65-F5344CB8AC3E}">
        <p14:creationId xmlns:p14="http://schemas.microsoft.com/office/powerpoint/2010/main" val="168117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 Diagonal Corner Rectangle 5"/>
          <p:cNvSpPr/>
          <p:nvPr/>
        </p:nvSpPr>
        <p:spPr>
          <a:xfrm>
            <a:off x="76200" y="76200"/>
            <a:ext cx="8991600" cy="6705600"/>
          </a:xfrm>
          <a:prstGeom prst="round2Diag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3" name="Picture 2">
            <a:extLst>
              <a:ext uri="{FF2B5EF4-FFF2-40B4-BE49-F238E27FC236}">
                <a16:creationId xmlns:a16="http://schemas.microsoft.com/office/drawing/2014/main" id="{C096C078-A334-453C-AB92-0DA97FC87B84}"/>
              </a:ext>
            </a:extLst>
          </p:cNvPr>
          <p:cNvPicPr>
            <a:picLocks noChangeAspect="1"/>
          </p:cNvPicPr>
          <p:nvPr/>
        </p:nvPicPr>
        <p:blipFill>
          <a:blip r:embed="rId2"/>
          <a:stretch>
            <a:fillRect/>
          </a:stretch>
        </p:blipFill>
        <p:spPr>
          <a:xfrm>
            <a:off x="224367" y="983456"/>
            <a:ext cx="8695266" cy="4891087"/>
          </a:xfrm>
          <a:prstGeom prst="rect">
            <a:avLst/>
          </a:prstGeom>
        </p:spPr>
      </p:pic>
    </p:spTree>
    <p:extLst>
      <p:ext uri="{BB962C8B-B14F-4D97-AF65-F5344CB8AC3E}">
        <p14:creationId xmlns:p14="http://schemas.microsoft.com/office/powerpoint/2010/main" val="3915792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 Diagonal Corner Rectangle 5"/>
          <p:cNvSpPr/>
          <p:nvPr/>
        </p:nvSpPr>
        <p:spPr>
          <a:xfrm>
            <a:off x="76200" y="76200"/>
            <a:ext cx="8991600" cy="6705600"/>
          </a:xfrm>
          <a:prstGeom prst="round2Diag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2" name="Picture 1">
            <a:extLst>
              <a:ext uri="{FF2B5EF4-FFF2-40B4-BE49-F238E27FC236}">
                <a16:creationId xmlns:a16="http://schemas.microsoft.com/office/drawing/2014/main" id="{A1EDD75E-6662-4ECF-A17F-F4F819176231}"/>
              </a:ext>
            </a:extLst>
          </p:cNvPr>
          <p:cNvPicPr>
            <a:picLocks noChangeAspect="1"/>
          </p:cNvPicPr>
          <p:nvPr/>
        </p:nvPicPr>
        <p:blipFill>
          <a:blip r:embed="rId2"/>
          <a:stretch>
            <a:fillRect/>
          </a:stretch>
        </p:blipFill>
        <p:spPr>
          <a:xfrm>
            <a:off x="237066" y="838200"/>
            <a:ext cx="8669867" cy="4876800"/>
          </a:xfrm>
          <a:prstGeom prst="rect">
            <a:avLst/>
          </a:prstGeom>
        </p:spPr>
      </p:pic>
    </p:spTree>
    <p:extLst>
      <p:ext uri="{BB962C8B-B14F-4D97-AF65-F5344CB8AC3E}">
        <p14:creationId xmlns:p14="http://schemas.microsoft.com/office/powerpoint/2010/main" val="29826818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3950</TotalTime>
  <Words>1445</Words>
  <Application>Microsoft Office PowerPoint</Application>
  <PresentationFormat>On-screen Show (4:3)</PresentationFormat>
  <Paragraphs>196</Paragraphs>
  <Slides>47</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Gungsuh</vt:lpstr>
      <vt:lpstr>Arial</vt:lpstr>
      <vt:lpstr>Calibri</vt:lpstr>
      <vt:lpstr>Times New Roman</vt:lpstr>
      <vt:lpstr>Wingdings</vt:lpstr>
      <vt:lpstr>Office Theme</vt:lpstr>
      <vt:lpstr>AZARUL FAHMIN BIN AB HAMID SUNGAI PETANI,KEDAH 19 AUGUST 1992 EDUCATION: DIPLOMA IN MECHATRONIC ENG. ,2013 BACHELOR OF SCIENCE MECHATRONIC ENG. , 2017 PAPER: CONNECTED CAR: ENGINE DIAGNOSTIC WITH INTERNET OF THINGS(IoT) EXPERIENCE: PROJECT FREELANCE, 2010-2016 FREELANCE TRAINER, 2012-2016 TRAINING MANAGER NADI ELECZONE, 2017 PROJECT AND AWARD: PINTAR (Penanti innovation talent recreation centre) SCIENCE ON WHEEL(NORTH REGION) EDUCATION INNOVATION AWARD, YPJ    </vt:lpstr>
      <vt:lpstr>MUHAMMAD AIDIL FAIZ BIN ISMAIL KEPALA BATAS, PENANG 25 MARCH 1993 EDUCATION: DIPLOMA IN MICROELECTRONIC ENG. ,2013 BACHELOR OF ELECTRONIC ENG. , 2017 PAPER: e-Padi: An IoT Based Paddy Productivity Monitoring System EXPERIENCE: PROJECT FREELANCE, 2014-2017 FREELANCE TRAINER, 2015-2017 PROJECT AND AWARD: Gold Medal E reka UniMAP 2017 (E padi) Gold Medal I-Envex 2016 (IoT Clean room monitoring) SCIENCE ON WHEEL(NORTH REGION)    </vt:lpstr>
      <vt:lpstr>Internet of Things (IoT) Advance Training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miabdulr</dc:creator>
  <cp:lastModifiedBy>user</cp:lastModifiedBy>
  <cp:revision>122</cp:revision>
  <cp:lastPrinted>2017-08-04T16:52:50Z</cp:lastPrinted>
  <dcterms:created xsi:type="dcterms:W3CDTF">2006-08-16T00:00:00Z</dcterms:created>
  <dcterms:modified xsi:type="dcterms:W3CDTF">2017-12-08T16:05:41Z</dcterms:modified>
</cp:coreProperties>
</file>